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2.xml.rels" ContentType="application/vnd.openxmlformats-package.relationships+xml"/>
  <Override PartName="/ppt/_rels/presentation.xml.rels" ContentType="application/vnd.openxmlformats-package.relationships+xml"/>
  <Override PartName="/ppt/media/image46.jpeg" ContentType="image/jpeg"/>
  <Override PartName="/ppt/media/image8.png" ContentType="image/png"/>
  <Override PartName="/ppt/media/image20.jpeg" ContentType="image/jpeg"/>
  <Override PartName="/ppt/media/image21.png" ContentType="image/png"/>
  <Override PartName="/ppt/media/image10.wmf" ContentType="image/x-wmf"/>
  <Override PartName="/ppt/media/image30.gif" ContentType="image/gif"/>
  <Override PartName="/ppt/media/image23.png" ContentType="image/png"/>
  <Override PartName="/ppt/media/image32.png" ContentType="image/png"/>
  <Override PartName="/ppt/media/image12.wmf" ContentType="image/x-wmf"/>
  <Override PartName="/ppt/media/image41.gif" ContentType="image/gif"/>
  <Override PartName="/ppt/media/image25.png" ContentType="image/png"/>
  <Override PartName="/ppt/media/image34.png" ContentType="image/png"/>
  <Override PartName="/ppt/media/image14.wmf" ContentType="image/x-wmf"/>
  <Override PartName="/ppt/media/image43.png" ContentType="image/png"/>
  <Override PartName="/ppt/media/image27.png" ContentType="image/png"/>
  <Override PartName="/ppt/media/image36.png" ContentType="image/png"/>
  <Override PartName="/ppt/media/image16.wmf" ContentType="image/x-wmf"/>
  <Override PartName="/ppt/media/image1.png" ContentType="image/png"/>
  <Override PartName="/ppt/media/image45.gif" ContentType="image/gif"/>
  <Override PartName="/ppt/media/image38.png" ContentType="image/png"/>
  <Override PartName="/ppt/media/image29.gif" ContentType="image/gif"/>
  <Override PartName="/ppt/media/image18.wmf" ContentType="image/x-wmf"/>
  <Override PartName="/ppt/media/image3.png" ContentType="image/png"/>
  <Override PartName="/ppt/media/image5.png" ContentType="image/png"/>
  <Override PartName="/ppt/media/image7.png" ContentType="image/png"/>
  <Override PartName="/ppt/media/image11.png" ContentType="image/png"/>
  <Override PartName="/ppt/media/image13.png" ContentType="image/png"/>
  <Override PartName="/ppt/media/image22.png" ContentType="image/png"/>
  <Override PartName="/ppt/media/image9.wmf" ContentType="image/x-wmf"/>
  <Override PartName="/ppt/media/image31.gif" ContentType="image/gif"/>
  <Override PartName="/ppt/media/image15.png" ContentType="image/png"/>
  <Override PartName="/ppt/media/image40.gif" ContentType="image/gif"/>
  <Override PartName="/ppt/media/image24.png" ContentType="image/png"/>
  <Override PartName="/ppt/media/image33.png" ContentType="image/png"/>
  <Override PartName="/ppt/media/image42.png" ContentType="image/png"/>
  <Override PartName="/ppt/media/image17.png" ContentType="image/png"/>
  <Override PartName="/ppt/media/image26.png" ContentType="image/png"/>
  <Override PartName="/ppt/media/image44.png" ContentType="image/png"/>
  <Override PartName="/ppt/media/image35.gif" ContentType="image/gif"/>
  <Override PartName="/ppt/media/image19.png" ContentType="image/png"/>
  <Override PartName="/ppt/media/image37.png" ContentType="image/png"/>
  <Override PartName="/ppt/media/image28.gif" ContentType="image/gif"/>
  <Override PartName="/ppt/media/image2.png" ContentType="image/png"/>
  <Override PartName="/ppt/media/image39.png" ContentType="image/png"/>
  <Override PartName="/ppt/media/image4.png" ContentType="image/pn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797675" cy="98742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51E1C1D1-F1A1-41E1-B131-6111415161F1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7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111161-91C1-4171-91D1-51014161213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819171-0181-4101-B111-7101C131D1E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A10141-D1F1-4171-9141-8141412151C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51E151-7151-4191-B111-71D111B1A12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7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E141C1-7171-41A1-9191-21F19151E17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9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E1D181-7171-41A1-9101-8101F101D14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B1D111-6131-4181-8171-B141A18111C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F13101-C101-4101-81B1-F111C171818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C141C1-51A1-4121-A101-11B10100B12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7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8121A1-6161-41B1-9191-C131F111713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E101D1-81C1-41F1-81A1-F101D17161F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75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D1B1C1-F181-41A1-B181-01E151E1E1E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11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81F181-51E1-4161-91B1-913161D1D14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01E1C1-1141-41F1-91A1-81B19171E1A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15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B14161-5131-4161-91D1-4101A1D111F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17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F12131-31E1-4181-9131-B1D1A1F1F1C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1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01C1C1-A181-41B1-A1B1-5171613151D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77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91B141-2121-4131-8111-01B11151811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8141F1-5161-41C1-81C1-515131D1018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81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618171-11D1-41F1-B1B1-A161216181B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8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A1E121-31D1-4191-B131-81216181619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85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317101-A181-4171-B181-018181B1817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A1E191-C1F1-4111-B1D1-B121B121C13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8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1C11141-F151-4151-91D1-D141F1A1419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7"/>
          <p:cNvPicPr/>
          <p:nvPr/>
        </p:nvPicPr>
        <p:blipFill>
          <a:blip r:embed="rId2">
            <a:lum bright="-20000" contrast="54000"/>
          </a:blip>
          <a:stretch>
            <a:fillRect/>
          </a:stretch>
        </p:blipFill>
        <p:spPr>
          <a:xfrm>
            <a:off x="0" y="6237360"/>
            <a:ext cx="1896840" cy="815760"/>
          </a:xfrm>
          <a:prstGeom prst="rect">
            <a:avLst/>
          </a:prstGeom>
        </p:spPr>
      </p:pic>
      <p:pic>
        <p:nvPicPr>
          <p:cNvPr descr="" id="1" name="Picture 6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308000" y="0"/>
            <a:ext cx="1834920" cy="2060280"/>
          </a:xfrm>
          <a:prstGeom prst="rect">
            <a:avLst/>
          </a:prstGeom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6" name="Picture 7"/>
          <p:cNvPicPr/>
          <p:nvPr/>
        </p:nvPicPr>
        <p:blipFill>
          <a:blip r:embed="rId2">
            <a:lum bright="-20000" contrast="54000"/>
          </a:blip>
          <a:stretch>
            <a:fillRect/>
          </a:stretch>
        </p:blipFill>
        <p:spPr>
          <a:xfrm>
            <a:off x="0" y="6237360"/>
            <a:ext cx="1896840" cy="815760"/>
          </a:xfrm>
          <a:prstGeom prst="rect">
            <a:avLst/>
          </a:prstGeom>
        </p:spPr>
      </p:pic>
      <p:pic>
        <p:nvPicPr>
          <p:cNvPr descr="" id="37" name="Picture 6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308000" y="0"/>
            <a:ext cx="1834920" cy="2060280"/>
          </a:xfrm>
          <a:prstGeom prst="rect">
            <a:avLst/>
          </a:prstGeom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2" name="Picture 7"/>
          <p:cNvPicPr/>
          <p:nvPr/>
        </p:nvPicPr>
        <p:blipFill>
          <a:blip r:embed="rId2">
            <a:lum bright="-20000" contrast="54000"/>
          </a:blip>
          <a:stretch>
            <a:fillRect/>
          </a:stretch>
        </p:blipFill>
        <p:spPr>
          <a:xfrm>
            <a:off x="0" y="6237360"/>
            <a:ext cx="1896840" cy="815760"/>
          </a:xfrm>
          <a:prstGeom prst="rect">
            <a:avLst/>
          </a:prstGeom>
        </p:spPr>
      </p:pic>
      <p:pic>
        <p:nvPicPr>
          <p:cNvPr descr="" id="73" name="Picture 6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308000" y="0"/>
            <a:ext cx="1834920" cy="2060280"/>
          </a:xfrm>
          <a:prstGeom prst="rect">
            <a:avLst/>
          </a:prstGeom>
        </p:spPr>
      </p:pic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Picture 7"/>
          <p:cNvPicPr/>
          <p:nvPr/>
        </p:nvPicPr>
        <p:blipFill>
          <a:blip r:embed="rId2">
            <a:lum bright="-20000" contrast="54000"/>
          </a:blip>
          <a:stretch>
            <a:fillRect/>
          </a:stretch>
        </p:blipFill>
        <p:spPr>
          <a:xfrm>
            <a:off x="0" y="6237360"/>
            <a:ext cx="1896840" cy="815760"/>
          </a:xfrm>
          <a:prstGeom prst="rect">
            <a:avLst/>
          </a:prstGeom>
        </p:spPr>
      </p:pic>
      <p:pic>
        <p:nvPicPr>
          <p:cNvPr descr="" id="109" name="Picture 6"/>
          <p:cNvPicPr/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308000" y="0"/>
            <a:ext cx="1834920" cy="2060280"/>
          </a:xfrm>
          <a:prstGeom prst="rect">
            <a:avLst/>
          </a:prstGeom>
        </p:spPr>
      </p:pic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gif"/><Relationship Id="rId6" Type="http://schemas.openxmlformats.org/officeDocument/2006/relationships/image" Target="../media/image30.gif"/><Relationship Id="rId7" Type="http://schemas.openxmlformats.org/officeDocument/2006/relationships/image" Target="../media/image31.gif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gif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gif"/><Relationship Id="rId17" Type="http://schemas.openxmlformats.org/officeDocument/2006/relationships/image" Target="../media/image41.gif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gif"/><Relationship Id="rId22" Type="http://schemas.openxmlformats.org/officeDocument/2006/relationships/slideLayout" Target="../slideLayouts/slideLayout25.xml"/><Relationship Id="rId2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23640" y="1556640"/>
            <a:ext cx="8136360" cy="49035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339933"/>
                </a:solidFill>
                <a:latin typeface="Candara"/>
              </a:rPr>
              <a:t>Diagnóstico Intersetorial Municipal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92d050"/>
                </a:solidFill>
                <a:latin typeface="Candara"/>
              </a:rPr>
              <a:t>Ações Estratégicas para Redesenho do Programa de Erradicação do Trabalho Infantil - PETI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1793df"/>
                </a:solidFill>
                <a:latin typeface="Candara"/>
              </a:rPr>
              <a:t>Escritório da OIT no Brasil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0000"/>
                </a:solidFill>
                <a:latin typeface="Candara"/>
              </a:rPr>
              <a:t>Encontro Estadual das Ações Estratégicas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800">
                <a:solidFill>
                  <a:srgbClr val="ff0000"/>
                </a:solidFill>
                <a:latin typeface="Candara"/>
              </a:rPr>
              <a:t> </a:t>
            </a:r>
            <a:r>
              <a:rPr b="1" lang="pt-BR" sz="2800">
                <a:solidFill>
                  <a:srgbClr val="ff0000"/>
                </a:solidFill>
                <a:latin typeface="Candara"/>
              </a:rPr>
              <a:t>PETI 2016 – PARANÁ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2773800" y="6381360"/>
            <a:ext cx="4182840" cy="303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pt-BR" sz="1400">
                <a:solidFill>
                  <a:srgbClr val="000000"/>
                </a:solidFill>
                <a:latin typeface="Candara"/>
              </a:rPr>
              <a:t>Curitiba-PR, 16 e 17 de agosto de 2016 </a:t>
            </a:r>
            <a:endParaRPr/>
          </a:p>
        </p:txBody>
      </p:sp>
      <p:sp>
        <p:nvSpPr>
          <p:cNvPr id="151" name="CustomShape 3"/>
          <p:cNvSpPr/>
          <p:nvPr/>
        </p:nvSpPr>
        <p:spPr>
          <a:xfrm>
            <a:off x="4288680" y="5406480"/>
            <a:ext cx="183960" cy="261000"/>
          </a:xfrm>
          <a:prstGeom prst="rect">
            <a:avLst/>
          </a:prstGeom>
        </p:spPr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467640" y="20700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Proteção Social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611640" y="1527120"/>
            <a:ext cx="525600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Saúde</a:t>
            </a:r>
            <a:endParaRPr/>
          </a:p>
        </p:txBody>
      </p:sp>
      <p:pic>
        <p:nvPicPr>
          <p:cNvPr descr="" id="19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315160"/>
            <a:ext cx="7951680" cy="2985480"/>
          </a:xfrm>
          <a:prstGeom prst="rect">
            <a:avLst/>
          </a:prstGeom>
        </p:spPr>
      </p:pic>
      <p:sp>
        <p:nvSpPr>
          <p:cNvPr id="193" name="CustomShape 4"/>
          <p:cNvSpPr/>
          <p:nvPr/>
        </p:nvSpPr>
        <p:spPr>
          <a:xfrm>
            <a:off x="220320" y="5373360"/>
            <a:ext cx="221076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Calibri"/>
              </a:rPr>
              <a:t>Fonte: Ministério da Saúde</a:t>
            </a:r>
            <a:endParaRPr/>
          </a:p>
        </p:txBody>
      </p:sp>
      <p:pic>
        <p:nvPicPr>
          <p:cNvPr descr="" id="19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2463120"/>
            <a:ext cx="614880" cy="639360"/>
          </a:xfrm>
          <a:prstGeom prst="rect">
            <a:avLst/>
          </a:prstGeom>
        </p:spPr>
      </p:pic>
      <p:sp>
        <p:nvSpPr>
          <p:cNvPr id="195" name="CustomShape 5"/>
          <p:cNvSpPr/>
          <p:nvPr/>
        </p:nvSpPr>
        <p:spPr>
          <a:xfrm>
            <a:off x="1477440" y="5869800"/>
            <a:ext cx="7445880" cy="63864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Número de Acidentes de Trabalho Registrados no SINAN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Pessoas de 05 a 17 anos de Idade 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467640" y="30852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Proteção Social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98" name="CustomShape 3"/>
          <p:cNvSpPr/>
          <p:nvPr/>
        </p:nvSpPr>
        <p:spPr>
          <a:xfrm>
            <a:off x="725040" y="1908720"/>
            <a:ext cx="7302600" cy="456552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50000"/>
              </a:lnSpc>
            </a:pPr>
            <a:r>
              <a:rPr b="1" lang="pt-BR" sz="1400" u="sng">
                <a:solidFill>
                  <a:srgbClr val="ff0000"/>
                </a:solidFill>
                <a:latin typeface="Candara"/>
              </a:rPr>
              <a:t>APRENDIZAGEM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Realizar reuniões com as organizações de empregadores e empresas específicas com o intuito de mobilizar, sensibilizar e viabilizar a contratação de aprendizes, principalmente naqueles segmentos da atividade econômica com maior potencial de cumprimento da cota obrigatória por lei.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Analisar as ofertas de escolas técnicas e profissionalizantes assim como instituições credenciadas para oferta de cursos de educação profissional (exemplo: PRONATEC) que possam atender os adolescentes identificados em situação de trabalho infantil e suas famílias.  </a:t>
            </a:r>
            <a:endParaRPr/>
          </a:p>
          <a:p>
            <a:pPr algn="just">
              <a:lnSpc>
                <a:spcPct val="150000"/>
              </a:lnSpc>
            </a:pPr>
            <a:r>
              <a:rPr b="1" lang="pt-BR" sz="1400" u="sng">
                <a:solidFill>
                  <a:srgbClr val="ff0000"/>
                </a:solidFill>
                <a:latin typeface="Candara"/>
              </a:rPr>
              <a:t>EDUCAÇÃO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Priorizar ações de busca ativa nas escolas do </a:t>
            </a:r>
            <a:r>
              <a:rPr i="1" lang="pt-BR" sz="1400">
                <a:solidFill>
                  <a:srgbClr val="000000"/>
                </a:solidFill>
                <a:latin typeface="Candara"/>
              </a:rPr>
              <a:t>Mais Educação</a:t>
            </a:r>
            <a:r>
              <a:rPr lang="pt-BR" sz="1400">
                <a:solidFill>
                  <a:srgbClr val="000000"/>
                </a:solidFill>
                <a:latin typeface="Candara"/>
              </a:rPr>
              <a:t>. 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Ampliar a cobertura do programa </a:t>
            </a:r>
            <a:r>
              <a:rPr i="1" lang="pt-BR" sz="1400">
                <a:solidFill>
                  <a:srgbClr val="000000"/>
                </a:solidFill>
                <a:latin typeface="Candara"/>
              </a:rPr>
              <a:t>Mais Educação.</a:t>
            </a:r>
            <a:r>
              <a:rPr lang="pt-BR" sz="1400">
                <a:solidFill>
                  <a:srgbClr val="000000"/>
                </a:solidFill>
                <a:latin typeface="Candara"/>
              </a:rPr>
              <a:t> 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199" name="CustomShape 4"/>
          <p:cNvSpPr/>
          <p:nvPr/>
        </p:nvSpPr>
        <p:spPr>
          <a:xfrm>
            <a:off x="611640" y="1196640"/>
            <a:ext cx="4391640" cy="820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Ações Propostas - Exemplos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467640" y="30852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Proteção Social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725040" y="1908720"/>
            <a:ext cx="7302600" cy="55238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50000"/>
              </a:lnSpc>
            </a:pPr>
            <a:r>
              <a:rPr b="1" lang="pt-BR" sz="1400" u="sng">
                <a:solidFill>
                  <a:srgbClr val="ff0000"/>
                </a:solidFill>
                <a:latin typeface="Candara"/>
              </a:rPr>
              <a:t>ASSISTÊNCIA SOCIAL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Garantir o atendimento de crianças e adolescentes em situação de trabalho infantil no Serviço de Convivência e Fortalecimento de Vínculos (SCFV); 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Encaminhar e acompanhar as famílias com situação de trabalho infantil para o PAIF e PAEFI e sensibilizar em relação aos malefícios do trabalho infantil e a necessidade de manter as crianças e adolescentes na escola e afastados do trabalho infantil.</a:t>
            </a:r>
            <a:endParaRPr/>
          </a:p>
          <a:p>
            <a:pPr algn="just">
              <a:lnSpc>
                <a:spcPct val="150000"/>
              </a:lnSpc>
            </a:pPr>
            <a:r>
              <a:rPr b="1" lang="pt-BR" sz="1400" u="sng">
                <a:solidFill>
                  <a:srgbClr val="ff0000"/>
                </a:solidFill>
                <a:latin typeface="Candara"/>
              </a:rPr>
              <a:t>SAÚDE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Realizar reuniões com os profissionais da saúde para garantir o atendimento integral à saúde da criança e do adolescente promovendo ações de identificação de situação de trabalho infantil; 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Utilizar o Programa Saúde na Escola para auxiliar na identificação e prevenção de situações de trabalho infantil;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Garantir a notificação compulsória de casos de trabalho infantil nas unidades de saúde e identificar os possíveis entraves. 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203" name="CustomShape 4"/>
          <p:cNvSpPr/>
          <p:nvPr/>
        </p:nvSpPr>
        <p:spPr>
          <a:xfrm>
            <a:off x="611640" y="1196640"/>
            <a:ext cx="4391640" cy="820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Ações Propostas - Exemplos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179640" y="308520"/>
            <a:ext cx="741060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Defesa e Responsabilização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descr="" id="206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563040" y="2061000"/>
            <a:ext cx="7479360" cy="2722680"/>
          </a:xfrm>
          <a:prstGeom prst="rect">
            <a:avLst/>
          </a:prstGeom>
        </p:spPr>
      </p:pic>
      <p:sp>
        <p:nvSpPr>
          <p:cNvPr id="207" name="CustomShape 3"/>
          <p:cNvSpPr/>
          <p:nvPr/>
        </p:nvSpPr>
        <p:spPr>
          <a:xfrm>
            <a:off x="-224640" y="4869000"/>
            <a:ext cx="846972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Calibri"/>
              </a:rPr>
              <a:t>Fonte: IBGE – Pesquisa de Informações Básicas Municipais – 2014 e Suplementto de  Assistência Social 2013</a:t>
            </a:r>
            <a:endParaRPr/>
          </a:p>
        </p:txBody>
      </p:sp>
      <p:sp>
        <p:nvSpPr>
          <p:cNvPr id="208" name="CustomShape 4"/>
          <p:cNvSpPr/>
          <p:nvPr/>
        </p:nvSpPr>
        <p:spPr>
          <a:xfrm>
            <a:off x="611640" y="1340640"/>
            <a:ext cx="439164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Existência de Conselhos</a:t>
            </a:r>
            <a:endParaRPr/>
          </a:p>
        </p:txBody>
      </p:sp>
      <p:pic>
        <p:nvPicPr>
          <p:cNvPr descr="" id="20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3040" y="2061000"/>
            <a:ext cx="839880" cy="49608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179640" y="308520"/>
            <a:ext cx="741060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Defesa e Responsabilização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12" name="CustomShape 3"/>
          <p:cNvSpPr/>
          <p:nvPr/>
        </p:nvSpPr>
        <p:spPr>
          <a:xfrm>
            <a:off x="31320" y="4941000"/>
            <a:ext cx="474984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Calibri"/>
              </a:rPr>
              <a:t>Fonte: MTE – Sistema de Informação sobre Trabalho Infantil </a:t>
            </a:r>
            <a:endParaRPr/>
          </a:p>
        </p:txBody>
      </p:sp>
      <p:sp>
        <p:nvSpPr>
          <p:cNvPr id="213" name="CustomShape 4"/>
          <p:cNvSpPr/>
          <p:nvPr/>
        </p:nvSpPr>
        <p:spPr>
          <a:xfrm>
            <a:off x="611640" y="1340640"/>
            <a:ext cx="6840000" cy="820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Inspeção do Trabalho e Focos de Trabalho Infantil </a:t>
            </a:r>
            <a:endParaRPr/>
          </a:p>
        </p:txBody>
      </p:sp>
      <p:pic>
        <p:nvPicPr>
          <p:cNvPr descr="" id="21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205000"/>
            <a:ext cx="7685280" cy="2650680"/>
          </a:xfrm>
          <a:prstGeom prst="rect">
            <a:avLst/>
          </a:prstGeom>
        </p:spPr>
      </p:pic>
      <p:pic>
        <p:nvPicPr>
          <p:cNvPr descr="" id="21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2205000"/>
            <a:ext cx="719280" cy="51444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8964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179640" y="308520"/>
            <a:ext cx="741060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Defesa e Responsabilização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18" name="CustomShape 3"/>
          <p:cNvSpPr/>
          <p:nvPr/>
        </p:nvSpPr>
        <p:spPr>
          <a:xfrm>
            <a:off x="-276840" y="4437000"/>
            <a:ext cx="608004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Calibri"/>
              </a:rPr>
              <a:t>Fonte: MTE – SITI - Sistema de Informações  sobre  Focos de Trabalho Infantil </a:t>
            </a:r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395640" y="1340640"/>
            <a:ext cx="7416000" cy="820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Focos de Piores Formas de Trabalho Infantil - Exemplo </a:t>
            </a:r>
            <a:endParaRPr/>
          </a:p>
        </p:txBody>
      </p:sp>
      <p:sp>
        <p:nvSpPr>
          <p:cNvPr id="220" name="CustomShape 5"/>
          <p:cNvSpPr/>
          <p:nvPr/>
        </p:nvSpPr>
        <p:spPr>
          <a:xfrm>
            <a:off x="143280" y="134388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221" name="CustomShape 6"/>
          <p:cNvSpPr/>
          <p:nvPr/>
        </p:nvSpPr>
        <p:spPr>
          <a:xfrm>
            <a:off x="89640" y="2153880"/>
            <a:ext cx="9053640" cy="22838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Serviços Coletivos, Sociais, Pessoais e Outros - em ruas e outros logradouros públicos (comércio ambulante, guardador de carros, guardas mirins, guias turísticos, transporte de pessoas ou animais, entre outros - </a:t>
            </a:r>
            <a:r>
              <a:rPr b="1" lang="pt-BR">
                <a:solidFill>
                  <a:srgbClr val="ff0000"/>
                </a:solidFill>
                <a:latin typeface="Calibri"/>
              </a:rPr>
              <a:t>169</a:t>
            </a:r>
            <a:r>
              <a:rPr b="1" lang="pt-BR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>
                <a:solidFill>
                  <a:srgbClr val="ff0000"/>
                </a:solidFill>
                <a:latin typeface="Calibri"/>
              </a:rPr>
              <a:t>crianças e adolescentes nessa atividade, de um total de 187 (entre janeiro de 2012 e junho de 2015)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257040" y="308520"/>
            <a:ext cx="741060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Defesa e Responsabilização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4" name="CustomShape 3"/>
          <p:cNvSpPr/>
          <p:nvPr/>
        </p:nvSpPr>
        <p:spPr>
          <a:xfrm>
            <a:off x="725040" y="1845000"/>
            <a:ext cx="7590600" cy="51998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000000"/>
                </a:solidFill>
                <a:latin typeface="Candara"/>
              </a:rPr>
              <a:t>Mobilizar os órgãos de controle e fiscalização (MPT, MP, SRTE/MTE, Conselho Tutelar, Conselho Municipal de Direitos da Criança e do Adolescente, etc.);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000000"/>
                </a:solidFill>
                <a:latin typeface="Candara"/>
              </a:rPr>
              <a:t>Apoiar os órgãos de controle e fiscalização em situações de irregularidade na oferta de ações e serviços para crianças e adolescentes retirados do trabalho infantil; 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000000"/>
                </a:solidFill>
                <a:latin typeface="Candara"/>
              </a:rPr>
              <a:t>Verificar e acompanhar denúncias de trabalho infantil no município registradas no Disque 100 e em outros canais de denúncia;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000000"/>
                </a:solidFill>
                <a:latin typeface="Candara"/>
              </a:rPr>
              <a:t>Acompanhar as ações do Fórum Nacional e Estadual de Prevenção e Erradicação do Trabalho Infantil;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000000"/>
                </a:solidFill>
                <a:latin typeface="Candara"/>
              </a:rPr>
              <a:t>Apoiar ações de fortalecimento dos conselhos dos direitos da criança e do adolescente e conselhos tutelares. 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755640" y="1239120"/>
            <a:ext cx="525600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Ações Propostas - Exemplos: 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179640" y="308520"/>
            <a:ext cx="741060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Monitoramento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8" name="CustomShape 3"/>
          <p:cNvSpPr/>
          <p:nvPr/>
        </p:nvSpPr>
        <p:spPr>
          <a:xfrm>
            <a:off x="725040" y="1774080"/>
            <a:ext cx="7878600" cy="50270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>
                <a:solidFill>
                  <a:srgbClr val="000000"/>
                </a:solidFill>
                <a:latin typeface="Candara"/>
              </a:rPr>
              <a:t>Realizar reuniões periódicas intersetorial para avaliar os resultados das Ações Estratégicas do PETI refletidas no sistema de monitoramento;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>
                <a:solidFill>
                  <a:srgbClr val="000000"/>
                </a:solidFill>
                <a:latin typeface="Candara"/>
              </a:rPr>
              <a:t>Acompanhar o cadastramento das famílias em situação de trabalho infantil no CadÚnico com ações de Vigilância Socioassistencial;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>
                <a:solidFill>
                  <a:srgbClr val="000000"/>
                </a:solidFill>
                <a:latin typeface="Candara"/>
              </a:rPr>
              <a:t>Acompanhar as ações de fiscalização e monitoramento para mensurar a qualidade dos serviços e programas ofertados pelos órgãos competentes;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>
                <a:solidFill>
                  <a:srgbClr val="000000"/>
                </a:solidFill>
                <a:latin typeface="Candara"/>
              </a:rPr>
              <a:t>Monitorar as ações de busca ativa voltadas a crianças, adolescentes em situação de trabalho infantil e suas famílias. </a:t>
            </a:r>
            <a:endParaRPr/>
          </a:p>
        </p:txBody>
      </p:sp>
      <p:sp>
        <p:nvSpPr>
          <p:cNvPr id="229" name="CustomShape 4"/>
          <p:cNvSpPr/>
          <p:nvPr/>
        </p:nvSpPr>
        <p:spPr>
          <a:xfrm>
            <a:off x="755640" y="1124640"/>
            <a:ext cx="525600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Ações Propostas - Exemplos: 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-134640" y="188640"/>
            <a:ext cx="835236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4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3400">
                <a:solidFill>
                  <a:srgbClr val="333399"/>
                </a:solidFill>
                <a:latin typeface="Candara"/>
              </a:rPr>
              <a:t>Informações Estratégicas Complementares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205200" y="1124640"/>
            <a:ext cx="8758440" cy="83188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Taxa de Desemprego (2010) – </a:t>
            </a:r>
            <a:r>
              <a:rPr b="1" lang="pt-BR" sz="2000">
                <a:solidFill>
                  <a:srgbClr val="ff0000"/>
                </a:solidFill>
                <a:latin typeface="Candara"/>
              </a:rPr>
              <a:t>7,7% (média estadual: 7,8%)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Taxa de Formalidade (2010) – </a:t>
            </a:r>
            <a:r>
              <a:rPr b="1" lang="pt-BR" sz="2000">
                <a:solidFill>
                  <a:srgbClr val="ff0000"/>
                </a:solidFill>
                <a:latin typeface="Candara"/>
              </a:rPr>
              <a:t>19,1% (média estadual: 41,7%)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Participação % da Agropecuária no VAB (2012) – </a:t>
            </a:r>
            <a:r>
              <a:rPr b="1" lang="pt-BR" sz="2000">
                <a:solidFill>
                  <a:srgbClr val="ff0000"/>
                </a:solidFill>
                <a:latin typeface="Candara"/>
              </a:rPr>
              <a:t>14,9% 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Participação da Administração Pública no VAB (2012) – </a:t>
            </a:r>
            <a:r>
              <a:rPr b="1" lang="pt-BR" sz="2000">
                <a:solidFill>
                  <a:srgbClr val="ff0000"/>
                </a:solidFill>
                <a:latin typeface="Candara"/>
              </a:rPr>
              <a:t>48,0%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Participação % da Administração Pública no Emprego Formal (2013) – </a:t>
            </a:r>
            <a:r>
              <a:rPr b="1" lang="pt-BR" sz="2000">
                <a:solidFill>
                  <a:srgbClr val="ff0000"/>
                </a:solidFill>
                <a:latin typeface="Candara"/>
              </a:rPr>
              <a:t>85,0%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Nível de instrução da população (2010) – </a:t>
            </a:r>
            <a:r>
              <a:rPr b="1" lang="pt-BR" sz="2000">
                <a:solidFill>
                  <a:srgbClr val="ff0000"/>
                </a:solidFill>
                <a:latin typeface="Candara"/>
              </a:rPr>
              <a:t>70,0% da população de 15 anos ou mais de idade figurava entre os </a:t>
            </a:r>
            <a:r>
              <a:rPr b="1" i="1" lang="pt-BR" sz="2000">
                <a:solidFill>
                  <a:srgbClr val="ff0000"/>
                </a:solidFill>
                <a:latin typeface="Candara"/>
              </a:rPr>
              <a:t>sem instrução e ensino fundamental incompleto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Número de Matrículas no PRONATEC Brasil Sem Miséria – </a:t>
            </a:r>
            <a:r>
              <a:rPr b="1" lang="pt-BR" sz="2000">
                <a:solidFill>
                  <a:srgbClr val="ff0000"/>
                </a:solidFill>
                <a:latin typeface="Candara"/>
              </a:rPr>
              <a:t>211 (até abril de 2015 - possui 6.295 famílias beneficiadas pelo Programa Bolsa Família)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Número de Microempreendedores Individuais (MEIs) – (até junho 2015) - </a:t>
            </a:r>
            <a:r>
              <a:rPr b="1" lang="pt-BR" sz="2000">
                <a:solidFill>
                  <a:srgbClr val="ff0000"/>
                </a:solidFill>
                <a:latin typeface="Candara"/>
              </a:rPr>
              <a:t>560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pic>
        <p:nvPicPr>
          <p:cNvPr descr="" id="23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70640" y="1124640"/>
            <a:ext cx="8099640" cy="53820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683640" y="38052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Diagnóstico Municipal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4" name="CustomShape 3"/>
          <p:cNvSpPr/>
          <p:nvPr/>
        </p:nvSpPr>
        <p:spPr>
          <a:xfrm>
            <a:off x="725040" y="2328120"/>
            <a:ext cx="7302600" cy="283356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Analisar e contextualizar as principais informações sobre o trabalho infantil numa perspectiva intersetorial;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b="1" lang="pt-BR" sz="2000">
                <a:solidFill>
                  <a:srgbClr val="000000"/>
                </a:solidFill>
                <a:latin typeface="Candara"/>
              </a:rPr>
              <a:t>A partir da análise da situação do trabalho infantil no município, indicar algumas ações em cada eixo de atuação das Ações Estratégicas do PETI e gerar insumos para o planejamento de outras. </a:t>
            </a:r>
            <a:endParaRPr/>
          </a:p>
        </p:txBody>
      </p:sp>
      <p:sp>
        <p:nvSpPr>
          <p:cNvPr id="155" name="CustomShape 4"/>
          <p:cNvSpPr/>
          <p:nvPr/>
        </p:nvSpPr>
        <p:spPr>
          <a:xfrm>
            <a:off x="827640" y="1527120"/>
            <a:ext cx="482364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Objetivos: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pic>
        <p:nvPicPr>
          <p:cNvPr descr="" id="23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68560" y="1340640"/>
            <a:ext cx="4435560" cy="443556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pic>
        <p:nvPicPr>
          <p:cNvPr descr="" id="23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80640"/>
            <a:ext cx="9153720" cy="457632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205200" y="242100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pic>
        <p:nvPicPr>
          <p:cNvPr descr="" id="240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-91080" y="0"/>
            <a:ext cx="9263880" cy="2165040"/>
          </a:xfrm>
          <a:prstGeom prst="rect">
            <a:avLst/>
          </a:prstGeom>
        </p:spPr>
      </p:pic>
      <p:sp>
        <p:nvSpPr>
          <p:cNvPr id="241" name="CustomShape 2"/>
          <p:cNvSpPr/>
          <p:nvPr/>
        </p:nvSpPr>
        <p:spPr>
          <a:xfrm>
            <a:off x="161640" y="2277000"/>
            <a:ext cx="8758440" cy="496800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Calibri"/>
              </a:rPr>
              <a:t>Segundo a Publicação da OIT, </a:t>
            </a:r>
            <a:r>
              <a:rPr b="1" i="1" lang="pt-BR" sz="2000">
                <a:solidFill>
                  <a:srgbClr val="000000"/>
                </a:solidFill>
                <a:latin typeface="Calibri"/>
              </a:rPr>
              <a:t>Trabalho Decente e a Agenda 2030 de Desenvolvimento Sustentável</a:t>
            </a:r>
            <a:r>
              <a:rPr b="1" lang="pt-BR" sz="2000">
                <a:solidFill>
                  <a:srgbClr val="000000"/>
                </a:solidFill>
                <a:latin typeface="Calibri"/>
              </a:rPr>
              <a:t>, o que é necessário fazer para poalcançar a Meta 8.7 no concernente ao trabalho infantil: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charset="2" typeface="Wingdings"/>
              <a:buChar char=""/>
            </a:pPr>
            <a:r>
              <a:rPr b="1" i="1" lang="pt-BR" sz="2000">
                <a:solidFill>
                  <a:srgbClr val="000000"/>
                </a:solidFill>
                <a:latin typeface="Calibri"/>
              </a:rPr>
              <a:t>Implementar a nível nacional as normas internacionais do trabalho, que constituem um marco sólido para combater o trabalho forçado e o trabalho infantil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charset="2" typeface="Wingdings"/>
              <a:buChar char=""/>
            </a:pPr>
            <a:r>
              <a:rPr b="1" i="1" lang="pt-BR" sz="2000">
                <a:solidFill>
                  <a:srgbClr val="0000ff"/>
                </a:solidFill>
                <a:latin typeface="Calibri"/>
              </a:rPr>
              <a:t>Adotar um enfoque pluridimensional para por fim ao trabalho infantil, que compreenda legislação, acesso de todas as crianças à educação, proteção social para as famílias e políticas de mercado de trabalho –</a:t>
            </a:r>
            <a:r>
              <a:rPr b="1" i="1" lang="pt-BR" sz="2000">
                <a:solidFill>
                  <a:srgbClr val="ff0000"/>
                </a:solidFill>
                <a:latin typeface="Calibri"/>
              </a:rPr>
              <a:t> as Ações Estratégicas para Redesenho </a:t>
            </a:r>
            <a:r>
              <a:rPr b="1" lang="pt-BR" sz="2000">
                <a:solidFill>
                  <a:srgbClr val="ff0000"/>
                </a:solidFill>
                <a:latin typeface="Calibri"/>
              </a:rPr>
              <a:t>do PETI e a respectiva adoção do modelo intersetorial, estão em consonância com essa proposta. 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42" name="Imagen 3"/>
          <p:cNvPicPr/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7306200" y="5286240"/>
            <a:ext cx="1837080" cy="1571040"/>
          </a:xfrm>
          <a:prstGeom prst="rect">
            <a:avLst/>
          </a:prstGeom>
        </p:spPr>
      </p:pic>
      <p:sp>
        <p:nvSpPr>
          <p:cNvPr id="243" name="CustomShape 1"/>
          <p:cNvSpPr/>
          <p:nvPr/>
        </p:nvSpPr>
        <p:spPr>
          <a:xfrm>
            <a:off x="1541160" y="1892160"/>
            <a:ext cx="5832000" cy="2601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i="1" lang="pt-BR" sz="3000">
                <a:solidFill>
                  <a:srgbClr val="5f8804"/>
                </a:solidFill>
                <a:latin typeface="Calibri"/>
              </a:rPr>
              <a:t>“</a:t>
            </a:r>
            <a:r>
              <a:rPr b="1" i="1" lang="pt-BR" sz="3000">
                <a:solidFill>
                  <a:srgbClr val="5f8804"/>
                </a:solidFill>
                <a:latin typeface="Calibri"/>
              </a:rPr>
              <a:t>Somos a primeira geração que pode erradicar a pobreza e a última geração que pode salvar o planeta.”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44" name="CustomShape 2"/>
          <p:cNvSpPr/>
          <p:nvPr/>
        </p:nvSpPr>
        <p:spPr>
          <a:xfrm>
            <a:off x="1829880" y="4552920"/>
            <a:ext cx="5484600" cy="69984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i="1" lang="pt-BR" sz="2000">
                <a:solidFill>
                  <a:srgbClr val="808080"/>
                </a:solidFill>
                <a:latin typeface="Calibri"/>
              </a:rPr>
              <a:t>Ban Ki-Moon </a:t>
            </a:r>
            <a:endParaRPr/>
          </a:p>
          <a:p>
            <a:pPr algn="r">
              <a:lnSpc>
                <a:spcPct val="100000"/>
              </a:lnSpc>
            </a:pPr>
            <a:r>
              <a:rPr i="1" lang="pt-BR" sz="2000">
                <a:solidFill>
                  <a:srgbClr val="808080"/>
                </a:solidFill>
                <a:latin typeface="Calibri"/>
              </a:rPr>
              <a:t>Secretario Geral das Nações Unidas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45" name="Imagen 3"/>
          <p:cNvPicPr/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7306200" y="5286240"/>
            <a:ext cx="1837080" cy="1571040"/>
          </a:xfrm>
          <a:prstGeom prst="rect">
            <a:avLst/>
          </a:prstGeom>
        </p:spPr>
      </p:pic>
      <p:sp>
        <p:nvSpPr>
          <p:cNvPr id="246" name="CustomShape 1"/>
          <p:cNvSpPr/>
          <p:nvPr/>
        </p:nvSpPr>
        <p:spPr>
          <a:xfrm>
            <a:off x="914400" y="2032200"/>
            <a:ext cx="6933600" cy="10036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000">
                <a:solidFill>
                  <a:srgbClr val="eb8123"/>
                </a:solidFill>
                <a:latin typeface="KG Second Chances Sketch"/>
              </a:rPr>
              <a:t>Sejamos a geração que eliminará o trabalho infantil!</a:t>
            </a:r>
            <a:endParaRPr/>
          </a:p>
        </p:txBody>
      </p:sp>
      <p:pic>
        <p:nvPicPr>
          <p:cNvPr descr="" id="247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089240" y="3684240"/>
            <a:ext cx="225720" cy="346680"/>
          </a:xfrm>
          <a:prstGeom prst="rect">
            <a:avLst/>
          </a:prstGeom>
        </p:spPr>
      </p:pic>
      <p:pic>
        <p:nvPicPr>
          <p:cNvPr descr="" id="248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844800" y="4445640"/>
            <a:ext cx="277560" cy="346320"/>
          </a:xfrm>
          <a:prstGeom prst="rect">
            <a:avLst/>
          </a:prstGeom>
        </p:spPr>
      </p:pic>
      <p:pic>
        <p:nvPicPr>
          <p:cNvPr descr="" id="249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3120120" y="3858120"/>
            <a:ext cx="409680" cy="456480"/>
          </a:xfrm>
          <a:prstGeom prst="rect">
            <a:avLst/>
          </a:prstGeom>
        </p:spPr>
      </p:pic>
      <p:pic>
        <p:nvPicPr>
          <p:cNvPr descr="" id="250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556000" y="4395240"/>
            <a:ext cx="577440" cy="643680"/>
          </a:xfrm>
          <a:prstGeom prst="rect">
            <a:avLst/>
          </a:prstGeom>
        </p:spPr>
      </p:pic>
      <p:pic>
        <p:nvPicPr>
          <p:cNvPr descr="" id="251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4827240" y="3776760"/>
            <a:ext cx="213840" cy="354600"/>
          </a:xfrm>
          <a:prstGeom prst="rect">
            <a:avLst/>
          </a:prstGeom>
        </p:spPr>
      </p:pic>
      <p:pic>
        <p:nvPicPr>
          <p:cNvPr descr="" id="252" name="Imagen 2"/>
          <p:cNvPicPr/>
          <p:nvPr/>
        </p:nvPicPr>
        <p:blipFill>
          <a:blip r:embed="rId7"/>
          <a:stretch>
            <a:fillRect/>
          </a:stretch>
        </p:blipFill>
        <p:spPr>
          <a:xfrm>
            <a:off x="4981320" y="4290840"/>
            <a:ext cx="359280" cy="400320"/>
          </a:xfrm>
          <a:prstGeom prst="rect">
            <a:avLst/>
          </a:prstGeom>
        </p:spPr>
      </p:pic>
      <p:pic>
        <p:nvPicPr>
          <p:cNvPr descr="" id="253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4202280" y="4465800"/>
            <a:ext cx="516600" cy="575640"/>
          </a:xfrm>
          <a:prstGeom prst="rect">
            <a:avLst/>
          </a:prstGeom>
        </p:spPr>
      </p:pic>
      <p:pic>
        <p:nvPicPr>
          <p:cNvPr descr="" id="254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2666520" y="4037400"/>
            <a:ext cx="248760" cy="381960"/>
          </a:xfrm>
          <a:prstGeom prst="rect">
            <a:avLst/>
          </a:prstGeom>
        </p:spPr>
      </p:pic>
      <p:pic>
        <p:nvPicPr>
          <p:cNvPr descr="" id="255" name="Picture 8"/>
          <p:cNvPicPr/>
          <p:nvPr/>
        </p:nvPicPr>
        <p:blipFill>
          <a:blip r:embed="rId10"/>
          <a:stretch>
            <a:fillRect/>
          </a:stretch>
        </p:blipFill>
        <p:spPr>
          <a:xfrm>
            <a:off x="3485880" y="4810680"/>
            <a:ext cx="462960" cy="516600"/>
          </a:xfrm>
          <a:prstGeom prst="rect">
            <a:avLst/>
          </a:prstGeom>
        </p:spPr>
      </p:pic>
      <p:pic>
        <p:nvPicPr>
          <p:cNvPr descr="" id="256" name="Picture 7"/>
          <p:cNvPicPr/>
          <p:nvPr/>
        </p:nvPicPr>
        <p:blipFill>
          <a:blip r:embed="rId11"/>
          <a:stretch>
            <a:fillRect/>
          </a:stretch>
        </p:blipFill>
        <p:spPr>
          <a:xfrm>
            <a:off x="6164280" y="4691880"/>
            <a:ext cx="213840" cy="354600"/>
          </a:xfrm>
          <a:prstGeom prst="rect">
            <a:avLst/>
          </a:prstGeom>
        </p:spPr>
      </p:pic>
      <p:pic>
        <p:nvPicPr>
          <p:cNvPr descr="" id="257" name="Picture 13"/>
          <p:cNvPicPr/>
          <p:nvPr/>
        </p:nvPicPr>
        <p:blipFill>
          <a:blip r:embed="rId12"/>
          <a:stretch>
            <a:fillRect/>
          </a:stretch>
        </p:blipFill>
        <p:spPr>
          <a:xfrm>
            <a:off x="4955400" y="5146920"/>
            <a:ext cx="278280" cy="346320"/>
          </a:xfrm>
          <a:prstGeom prst="rect">
            <a:avLst/>
          </a:prstGeom>
        </p:spPr>
      </p:pic>
      <p:pic>
        <p:nvPicPr>
          <p:cNvPr descr="" id="258" name="Picture 13"/>
          <p:cNvPicPr/>
          <p:nvPr/>
        </p:nvPicPr>
        <p:blipFill>
          <a:blip r:embed="rId13"/>
          <a:stretch>
            <a:fillRect/>
          </a:stretch>
        </p:blipFill>
        <p:spPr>
          <a:xfrm>
            <a:off x="5369760" y="3774600"/>
            <a:ext cx="278280" cy="346320"/>
          </a:xfrm>
          <a:prstGeom prst="rect">
            <a:avLst/>
          </a:prstGeom>
        </p:spPr>
      </p:pic>
      <p:pic>
        <p:nvPicPr>
          <p:cNvPr descr="" id="259" name="Picture 13"/>
          <p:cNvPicPr/>
          <p:nvPr/>
        </p:nvPicPr>
        <p:blipFill>
          <a:blip r:embed="rId14"/>
          <a:stretch>
            <a:fillRect/>
          </a:stretch>
        </p:blipFill>
        <p:spPr>
          <a:xfrm>
            <a:off x="5673600" y="4424400"/>
            <a:ext cx="278280" cy="346320"/>
          </a:xfrm>
          <a:prstGeom prst="rect">
            <a:avLst/>
          </a:prstGeom>
        </p:spPr>
      </p:pic>
      <p:pic>
        <p:nvPicPr>
          <p:cNvPr descr="" id="260" name="Picture 12"/>
          <p:cNvPicPr/>
          <p:nvPr/>
        </p:nvPicPr>
        <p:blipFill>
          <a:blip r:embed="rId15"/>
          <a:stretch>
            <a:fillRect/>
          </a:stretch>
        </p:blipFill>
        <p:spPr>
          <a:xfrm>
            <a:off x="4123080" y="5159160"/>
            <a:ext cx="228960" cy="448560"/>
          </a:xfrm>
          <a:prstGeom prst="rect">
            <a:avLst/>
          </a:prstGeom>
        </p:spPr>
      </p:pic>
      <p:pic>
        <p:nvPicPr>
          <p:cNvPr descr="" id="261" name="Picture 7"/>
          <p:cNvPicPr/>
          <p:nvPr/>
        </p:nvPicPr>
        <p:blipFill>
          <a:blip r:embed="rId16"/>
          <a:stretch>
            <a:fillRect/>
          </a:stretch>
        </p:blipFill>
        <p:spPr>
          <a:xfrm>
            <a:off x="3518280" y="4939920"/>
            <a:ext cx="189720" cy="313560"/>
          </a:xfrm>
          <a:prstGeom prst="rect">
            <a:avLst/>
          </a:prstGeom>
        </p:spPr>
      </p:pic>
      <p:pic>
        <p:nvPicPr>
          <p:cNvPr descr="" id="262" name="Picture 9"/>
          <p:cNvPicPr/>
          <p:nvPr/>
        </p:nvPicPr>
        <p:blipFill>
          <a:blip r:embed="rId17"/>
          <a:stretch>
            <a:fillRect/>
          </a:stretch>
        </p:blipFill>
        <p:spPr>
          <a:xfrm>
            <a:off x="3512160" y="5383800"/>
            <a:ext cx="457920" cy="509400"/>
          </a:xfrm>
          <a:prstGeom prst="rect">
            <a:avLst/>
          </a:prstGeom>
        </p:spPr>
      </p:pic>
      <p:pic>
        <p:nvPicPr>
          <p:cNvPr descr="" id="263" name="Picture 12"/>
          <p:cNvPicPr/>
          <p:nvPr/>
        </p:nvPicPr>
        <p:blipFill>
          <a:blip r:embed="rId18"/>
          <a:stretch>
            <a:fillRect/>
          </a:stretch>
        </p:blipFill>
        <p:spPr>
          <a:xfrm>
            <a:off x="5328360" y="4819320"/>
            <a:ext cx="177480" cy="346320"/>
          </a:xfrm>
          <a:prstGeom prst="rect">
            <a:avLst/>
          </a:prstGeom>
        </p:spPr>
      </p:pic>
      <p:pic>
        <p:nvPicPr>
          <p:cNvPr descr="" id="264" name="Picture 10"/>
          <p:cNvPicPr/>
          <p:nvPr/>
        </p:nvPicPr>
        <p:blipFill>
          <a:blip r:embed="rId19"/>
          <a:stretch>
            <a:fillRect/>
          </a:stretch>
        </p:blipFill>
        <p:spPr>
          <a:xfrm>
            <a:off x="5817600" y="4956480"/>
            <a:ext cx="198360" cy="303480"/>
          </a:xfrm>
          <a:prstGeom prst="rect">
            <a:avLst/>
          </a:prstGeom>
        </p:spPr>
      </p:pic>
      <p:pic>
        <p:nvPicPr>
          <p:cNvPr descr="" id="265" name="Picture 8"/>
          <p:cNvPicPr/>
          <p:nvPr/>
        </p:nvPicPr>
        <p:blipFill>
          <a:blip r:embed="rId20"/>
          <a:stretch>
            <a:fillRect/>
          </a:stretch>
        </p:blipFill>
        <p:spPr>
          <a:xfrm>
            <a:off x="4669560" y="5389200"/>
            <a:ext cx="435960" cy="485640"/>
          </a:xfrm>
          <a:prstGeom prst="rect">
            <a:avLst/>
          </a:prstGeom>
        </p:spPr>
      </p:pic>
      <p:pic>
        <p:nvPicPr>
          <p:cNvPr descr="" id="266" name="Imagen 41"/>
          <p:cNvPicPr/>
          <p:nvPr/>
        </p:nvPicPr>
        <p:blipFill>
          <a:blip r:embed="rId21"/>
          <a:stretch>
            <a:fillRect/>
          </a:stretch>
        </p:blipFill>
        <p:spPr>
          <a:xfrm>
            <a:off x="5450040" y="5370840"/>
            <a:ext cx="316800" cy="352080"/>
          </a:xfrm>
          <a:prstGeom prst="rect">
            <a:avLst/>
          </a:prstGeom>
        </p:spPr>
      </p:pic>
      <p:sp>
        <p:nvSpPr>
          <p:cNvPr id="267" name="CustomShape 2"/>
          <p:cNvSpPr/>
          <p:nvPr/>
        </p:nvSpPr>
        <p:spPr>
          <a:xfrm>
            <a:off x="380880" y="44640"/>
            <a:ext cx="8228880" cy="15267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3600">
                <a:solidFill>
                  <a:srgbClr val="5f8804"/>
                </a:solidFill>
                <a:latin typeface="Candara"/>
              </a:rPr>
              <a:t>Está ao nosso alcance!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79280" y="189000"/>
            <a:ext cx="8603640" cy="77400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i="1" lang="pt-BR" sz="4400">
                <a:solidFill>
                  <a:srgbClr val="3333ff"/>
                </a:solidFill>
                <a:latin typeface="Calibri"/>
              </a:rPr>
              <a:t>Muito obrigado pela paciência!</a:t>
            </a:r>
            <a:r>
              <a:rPr b="1" i="1" lang="pt-BR" sz="3400">
                <a:solidFill>
                  <a:srgbClr val="3333ff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69" name="CustomShape 2"/>
          <p:cNvSpPr/>
          <p:nvPr/>
        </p:nvSpPr>
        <p:spPr>
          <a:xfrm>
            <a:off x="6553080" y="6243480"/>
            <a:ext cx="2133000" cy="4564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01813121-8181-4121-9191-E1E181A17121}" type="slidenum">
              <a:rPr lang="pt-BR" sz="1200">
                <a:solidFill>
                  <a:srgbClr val="000000"/>
                </a:solidFill>
                <a:latin typeface="Garamond"/>
              </a:rPr>
              <a:t>&lt;número&gt;</a:t>
            </a:fld>
            <a:endParaRPr/>
          </a:p>
        </p:txBody>
      </p:sp>
      <p:pic>
        <p:nvPicPr>
          <p:cNvPr descr="" id="270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720" y="1125360"/>
            <a:ext cx="7054200" cy="4358520"/>
          </a:xfrm>
          <a:prstGeom prst="rect">
            <a:avLst/>
          </a:prstGeom>
        </p:spPr>
      </p:pic>
      <p:sp>
        <p:nvSpPr>
          <p:cNvPr id="271" name="CustomShape 3"/>
          <p:cNvSpPr/>
          <p:nvPr/>
        </p:nvSpPr>
        <p:spPr>
          <a:xfrm>
            <a:off x="1238760" y="5595840"/>
            <a:ext cx="6720120" cy="1157040"/>
          </a:xfrm>
          <a:prstGeom prst="rect">
            <a:avLst/>
          </a:prstGeom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6633"/>
                </a:solidFill>
                <a:latin typeface="Calibri"/>
              </a:rPr>
              <a:t>Escritório da OIT no Brasil: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ff0000"/>
                </a:solidFill>
                <a:latin typeface="Calibri"/>
              </a:rPr>
              <a:t>http://www.ilo.org/brasilia/lang--pt/index.htm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ff0000"/>
                </a:solidFill>
                <a:latin typeface="Calibri"/>
              </a:rPr>
              <a:t>E-mail: ribeiro@ilo.org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683640" y="38052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Diagnóstico Municipal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539640" y="1556640"/>
            <a:ext cx="7704000" cy="50810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Candara"/>
              </a:rPr>
              <a:t>Apresentação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Candara"/>
              </a:rPr>
              <a:t>Dados Demográficos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Candara"/>
              </a:rPr>
              <a:t>Gestão do PETI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ff0000"/>
                </a:solidFill>
                <a:latin typeface="Candara"/>
              </a:rPr>
              <a:t>Eixo Informação e Mobilização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ff0000"/>
                </a:solidFill>
                <a:latin typeface="Candara"/>
              </a:rPr>
              <a:t>Eixo Identificação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Informações Básicas de Referência (Censo 2010, CadÚnico, PFTI)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ff0000"/>
                </a:solidFill>
                <a:latin typeface="Candara"/>
              </a:rPr>
              <a:t>Eixo Proteção Social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Centros Socioassistenciais 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Acompanhamento de Crianças e Adolescentes em Situação de Trabalho Infantil de suas Famílias 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Serviços de Convivência e Fortalecimento de Vínculos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Serviço de Proteção e Atendimento Integral à Família e Serviço de Proteção e Atendimento à Família e Indivíduos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Aprendizagem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Educação Integral – Programa Mais Educação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Saúde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ff0000"/>
                </a:solidFill>
                <a:latin typeface="Candara"/>
              </a:rPr>
              <a:t>Eixo Defesa e Responsabilização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Ações Fiscais – MTE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"/>
            </a:pPr>
            <a:r>
              <a:rPr lang="pt-BR" sz="1400">
                <a:solidFill>
                  <a:srgbClr val="000000"/>
                </a:solidFill>
                <a:latin typeface="Candara"/>
              </a:rPr>
              <a:t>Existência de Instâncias de Defesa e de Conselhos Municipais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b="1" lang="pt-BR" sz="1600">
                <a:solidFill>
                  <a:srgbClr val="ff0000"/>
                </a:solidFill>
                <a:latin typeface="Candara"/>
              </a:rPr>
              <a:t>Eixo Monitoramento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pt-BR" sz="1600">
                <a:solidFill>
                  <a:srgbClr val="000000"/>
                </a:solidFill>
                <a:latin typeface="&gt;&lt;value"/>
              </a:rPr>
              <a:t>Informações Estratégicas Complementares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59" name="CustomShape 4"/>
          <p:cNvSpPr/>
          <p:nvPr/>
        </p:nvSpPr>
        <p:spPr>
          <a:xfrm>
            <a:off x="827640" y="1095120"/>
            <a:ext cx="482364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Estrutura: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&gt;&lt;value"/>
              </a:rPr>
              <a:t> 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467640" y="30852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Informação e Mobilização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725040" y="2191680"/>
            <a:ext cx="7302600" cy="502704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ndara"/>
              </a:rPr>
              <a:t>Constituir grupo de trabalho intersetorial;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ndara"/>
              </a:rPr>
              <a:t>Realizar campanhas de mobilização e sensibilização;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ndara"/>
              </a:rPr>
              <a:t>Realizar eventos de sensibilização com crianças, adolescentes e com a comunidade de modo geral; 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ndara"/>
              </a:rPr>
              <a:t>Promover reuniões e ações integradas;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ndara"/>
              </a:rPr>
              <a:t>Mobilizar imprensa e mídia local;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ndara"/>
              </a:rPr>
              <a:t>Realizar audiência pública. </a:t>
            </a:r>
            <a:endParaRPr/>
          </a:p>
        </p:txBody>
      </p:sp>
      <p:sp>
        <p:nvSpPr>
          <p:cNvPr id="163" name="CustomShape 4"/>
          <p:cNvSpPr/>
          <p:nvPr/>
        </p:nvSpPr>
        <p:spPr>
          <a:xfrm>
            <a:off x="611640" y="1527120"/>
            <a:ext cx="4391640" cy="820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Ações Propostas - Exemplos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467640" y="20700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Identificação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66" name="CustomShape 3"/>
          <p:cNvSpPr/>
          <p:nvPr/>
        </p:nvSpPr>
        <p:spPr>
          <a:xfrm>
            <a:off x="611640" y="1527120"/>
            <a:ext cx="5256000" cy="820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Informações Básicas de Referência</a:t>
            </a:r>
            <a:endParaRPr/>
          </a:p>
        </p:txBody>
      </p:sp>
      <p:pic>
        <p:nvPicPr>
          <p:cNvPr descr="" id="16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5640" y="2421000"/>
            <a:ext cx="8149320" cy="3202200"/>
          </a:xfrm>
          <a:prstGeom prst="rect">
            <a:avLst/>
          </a:prstGeom>
        </p:spPr>
      </p:pic>
      <p:sp>
        <p:nvSpPr>
          <p:cNvPr id="168" name="CustomShape 4"/>
          <p:cNvSpPr/>
          <p:nvPr/>
        </p:nvSpPr>
        <p:spPr>
          <a:xfrm>
            <a:off x="28080" y="5661360"/>
            <a:ext cx="346500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Calibri"/>
              </a:rPr>
              <a:t>Fonte: IBGE – Censo 2010, MDS - CadÚnico</a:t>
            </a:r>
            <a:endParaRPr/>
          </a:p>
        </p:txBody>
      </p:sp>
      <p:sp>
        <p:nvSpPr>
          <p:cNvPr id="169" name="CustomShape 5"/>
          <p:cNvSpPr/>
          <p:nvPr/>
        </p:nvSpPr>
        <p:spPr>
          <a:xfrm>
            <a:off x="395640" y="2421000"/>
            <a:ext cx="719280" cy="6944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467640" y="30852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Identificação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725040" y="1908720"/>
            <a:ext cx="7302600" cy="488448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400">
                <a:solidFill>
                  <a:srgbClr val="000000"/>
                </a:solidFill>
                <a:latin typeface="Candara"/>
              </a:rPr>
              <a:t>Realizar diagnóstico socioterritorial, identificando as principais incidências de trabalho infantil no território;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400">
                <a:solidFill>
                  <a:srgbClr val="000000"/>
                </a:solidFill>
                <a:latin typeface="Candara"/>
              </a:rPr>
              <a:t>Produzir estudos, diagnósticos e análises da oferta de serviços e benefícios socioassistenciais relativo ao trabalho infantil;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400">
                <a:solidFill>
                  <a:srgbClr val="000000"/>
                </a:solidFill>
                <a:latin typeface="Candara"/>
              </a:rPr>
              <a:t>Mapear a rede de serviços e equipamentos das políticas setoriais (educação, saúde, etc) que podem ser utilizadas como estratégias para identificação das incidências locais de trabalho infantil;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400">
                <a:solidFill>
                  <a:srgbClr val="000000"/>
                </a:solidFill>
                <a:latin typeface="Candara"/>
              </a:rPr>
              <a:t>Capacitar as equipes do SUAS que realizam Busca Ativa para identificação de situações de trabalho infantil;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400">
                <a:solidFill>
                  <a:srgbClr val="000000"/>
                </a:solidFill>
                <a:latin typeface="Candara"/>
              </a:rPr>
              <a:t>Capacitar as equipes do CadÚnico sobre a temática do trabalho infantil, a fim de garantir o preenchimento do campo relativo à identificação do trabalho infantil no formulário de cadastramento;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1400">
                <a:solidFill>
                  <a:srgbClr val="000000"/>
                </a:solidFill>
                <a:latin typeface="Candara"/>
              </a:rPr>
              <a:t>Divulgar os instrumentos e canais de denuncia de situações de trabalho infantil.</a:t>
            </a:r>
            <a:endParaRPr/>
          </a:p>
          <a:p>
            <a:pPr algn="just">
              <a:lnSpc>
                <a:spcPct val="150000"/>
              </a:lnSpc>
            </a:pPr>
            <a:endParaRPr/>
          </a:p>
        </p:txBody>
      </p:sp>
      <p:sp>
        <p:nvSpPr>
          <p:cNvPr id="173" name="CustomShape 4"/>
          <p:cNvSpPr/>
          <p:nvPr/>
        </p:nvSpPr>
        <p:spPr>
          <a:xfrm>
            <a:off x="611640" y="1196640"/>
            <a:ext cx="4391640" cy="8208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Ações Propostas - Exemplos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467640" y="2700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Proteção Social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6" name="CustomShape 3"/>
          <p:cNvSpPr/>
          <p:nvPr/>
        </p:nvSpPr>
        <p:spPr>
          <a:xfrm>
            <a:off x="107640" y="692640"/>
            <a:ext cx="9035640" cy="9608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339933"/>
                </a:solidFill>
                <a:latin typeface="Candara"/>
              </a:rPr>
              <a:t>Assistência Social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7030a0"/>
                </a:solidFill>
                <a:latin typeface="Candara"/>
              </a:rPr>
              <a:t>Centros Socioassistenciais Existentes  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"/>
            </a:pPr>
            <a:r>
              <a:rPr b="1" lang="pt-BR" sz="2300">
                <a:solidFill>
                  <a:srgbClr val="339933"/>
                </a:solidFill>
                <a:latin typeface="Candara"/>
              </a:rPr>
              <a:t>Número de CRAS e de CREAS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"/>
            </a:pPr>
            <a:r>
              <a:rPr b="1" lang="pt-BR" sz="2300">
                <a:solidFill>
                  <a:srgbClr val="339933"/>
                </a:solidFill>
                <a:latin typeface="Candara"/>
              </a:rPr>
              <a:t>Centro de Convivência e Fortalecimento de Vínculos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"/>
            </a:pPr>
            <a:r>
              <a:rPr b="1" lang="pt-BR" sz="2300">
                <a:solidFill>
                  <a:srgbClr val="339933"/>
                </a:solidFill>
                <a:latin typeface="Candara"/>
              </a:rPr>
              <a:t>Centro de Juventude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"/>
            </a:pPr>
            <a:r>
              <a:rPr b="1" lang="pt-BR" sz="2300">
                <a:solidFill>
                  <a:srgbClr val="339933"/>
                </a:solidFill>
                <a:latin typeface="Candara"/>
              </a:rPr>
              <a:t>Unidade de atendimento ao adolescente em conflito c/ a Lei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300">
                <a:solidFill>
                  <a:srgbClr val="7030a0"/>
                </a:solidFill>
                <a:latin typeface="Candara"/>
              </a:rPr>
              <a:t> </a:t>
            </a:r>
            <a:r>
              <a:rPr b="1" lang="pt-BR" sz="2300">
                <a:solidFill>
                  <a:srgbClr val="7030a0"/>
                </a:solidFill>
                <a:latin typeface="Candara"/>
              </a:rPr>
              <a:t>Serviços de Convivência e Fortalecimento de Vínculos (SCFV)  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"/>
            </a:pPr>
            <a:r>
              <a:rPr b="1" lang="pt-BR" sz="2300">
                <a:solidFill>
                  <a:srgbClr val="339933"/>
                </a:solidFill>
                <a:latin typeface="Candara"/>
              </a:rPr>
              <a:t>Número de CA até 15 anos em SCFV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"/>
            </a:pPr>
            <a:r>
              <a:rPr b="1" lang="pt-BR" sz="2300">
                <a:solidFill>
                  <a:srgbClr val="339933"/>
                </a:solidFill>
                <a:latin typeface="Candara"/>
              </a:rPr>
              <a:t>Capacidade de atendimento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"/>
            </a:pPr>
            <a:r>
              <a:rPr b="1" lang="pt-BR" sz="2300">
                <a:solidFill>
                  <a:srgbClr val="339933"/>
                </a:solidFill>
                <a:latin typeface="Candara"/>
              </a:rPr>
              <a:t>Número de CA até 15 anos com marcação de trabalho infantil no CadÚnico, frequentando SCFV</a:t>
            </a:r>
            <a:endParaRPr/>
          </a:p>
          <a:p>
            <a:pPr algn="just" lvl="1">
              <a:lnSpc>
                <a:spcPct val="100000"/>
              </a:lnSpc>
              <a:buFont charset="2" typeface="Wingdings"/>
              <a:buChar char=""/>
            </a:pPr>
            <a:r>
              <a:rPr b="1" lang="pt-BR" sz="2300">
                <a:solidFill>
                  <a:srgbClr val="339933"/>
                </a:solidFill>
                <a:latin typeface="Candara"/>
              </a:rPr>
              <a:t>Forma pela qual está organizado o atendimento das crianças em situação de TI no SCVF do município 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t-BR" sz="2300">
                <a:solidFill>
                  <a:srgbClr val="7030a0"/>
                </a:solidFill>
                <a:latin typeface="Candara"/>
              </a:rPr>
              <a:t>Serviço de Proteção e Atendimento Integral à Família (PAIF) e Serv. de Proteção e Atendimento Especializado à Família e Indivíduos (PAEFI)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 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467640" y="20700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Proteção Social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9" name="CustomShape 3"/>
          <p:cNvSpPr/>
          <p:nvPr/>
        </p:nvSpPr>
        <p:spPr>
          <a:xfrm>
            <a:off x="611640" y="1527120"/>
            <a:ext cx="525600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Aprendizagem</a:t>
            </a:r>
            <a:endParaRPr/>
          </a:p>
        </p:txBody>
      </p:sp>
      <p:pic>
        <p:nvPicPr>
          <p:cNvPr descr="" id="18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39560" y="2433600"/>
            <a:ext cx="8164080" cy="2650680"/>
          </a:xfrm>
          <a:prstGeom prst="rect">
            <a:avLst/>
          </a:prstGeom>
        </p:spPr>
      </p:pic>
      <p:sp>
        <p:nvSpPr>
          <p:cNvPr id="181" name="CustomShape 4"/>
          <p:cNvSpPr/>
          <p:nvPr/>
        </p:nvSpPr>
        <p:spPr>
          <a:xfrm>
            <a:off x="214920" y="5157360"/>
            <a:ext cx="232200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Calibri"/>
              </a:rPr>
              <a:t>Fonte: MTE – RAIS e  CAGED</a:t>
            </a:r>
            <a:endParaRPr/>
          </a:p>
        </p:txBody>
      </p:sp>
      <p:pic>
        <p:nvPicPr>
          <p:cNvPr descr="" id="18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2433600"/>
            <a:ext cx="700200" cy="52452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05200" y="1340640"/>
            <a:ext cx="7672680" cy="1674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3600">
                <a:solidFill>
                  <a:srgbClr val="339933"/>
                </a:solidFill>
                <a:latin typeface="Candara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92d050"/>
                </a:solidFill>
                <a:latin typeface="Candara"/>
              </a:rPr>
              <a:t> 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467640" y="207000"/>
            <a:ext cx="7138440" cy="8154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Eixo</a:t>
            </a:r>
            <a:r>
              <a:rPr b="1" lang="pt-BR" sz="4000">
                <a:solidFill>
                  <a:srgbClr val="333399"/>
                </a:solidFill>
                <a:latin typeface="Candara"/>
              </a:rPr>
              <a:t> </a:t>
            </a:r>
            <a:r>
              <a:rPr b="1" lang="pt-BR" sz="4000">
                <a:solidFill>
                  <a:srgbClr val="339933"/>
                </a:solidFill>
                <a:latin typeface="Candara"/>
              </a:rPr>
              <a:t>Proteção Social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85" name="CustomShape 3"/>
          <p:cNvSpPr/>
          <p:nvPr/>
        </p:nvSpPr>
        <p:spPr>
          <a:xfrm>
            <a:off x="611640" y="1527120"/>
            <a:ext cx="5256000" cy="455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339933"/>
                </a:solidFill>
                <a:latin typeface="Candara"/>
              </a:rPr>
              <a:t>Educação</a:t>
            </a:r>
            <a:endParaRPr/>
          </a:p>
        </p:txBody>
      </p:sp>
      <p:pic>
        <p:nvPicPr>
          <p:cNvPr descr="" id="18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31240" y="2320200"/>
            <a:ext cx="6850080" cy="3306240"/>
          </a:xfrm>
          <a:prstGeom prst="rect">
            <a:avLst/>
          </a:prstGeom>
        </p:spPr>
      </p:pic>
      <p:sp>
        <p:nvSpPr>
          <p:cNvPr id="187" name="CustomShape 4"/>
          <p:cNvSpPr/>
          <p:nvPr/>
        </p:nvSpPr>
        <p:spPr>
          <a:xfrm>
            <a:off x="682560" y="5672160"/>
            <a:ext cx="1038960" cy="2725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Calibri"/>
              </a:rPr>
              <a:t>Fonte: MEC</a:t>
            </a:r>
            <a:endParaRPr/>
          </a:p>
        </p:txBody>
      </p:sp>
      <p:pic>
        <p:nvPicPr>
          <p:cNvPr descr="" id="18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63280" y="2320200"/>
            <a:ext cx="971640" cy="60372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