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6.png" ContentType="image/png"/>
  <Override PartName="/ppt/media/image3.png" ContentType="image/png"/>
  <Override PartName="/ppt/media/image4.png" ContentType="image/png"/>
  <Override PartName="/ppt/media/image1.png" ContentType="image/png"/>
  <Override PartName="/ppt/media/image5.png" ContentType="image/png"/>
  <Override PartName="/ppt/media/image2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Clique para editar o formato do texto do títuloClique para editar o título mestre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7.º Nível da estrutura de tópicosClique para editar o texto mestre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–"/>
            </a:pPr>
            <a:r>
              <a:rPr lang="pt-BR" sz="2800">
                <a:solidFill>
                  <a:srgbClr val="000000"/>
                </a:solidFill>
                <a:latin typeface="Calibri"/>
              </a:rPr>
              <a:t>Segundo nível</a:t>
            </a:r>
            <a:endParaRPr/>
          </a:p>
          <a:p>
            <a:pPr lvl="1">
              <a:buFont typeface="Arial"/>
              <a:buChar char="–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Terceiro nível</a:t>
            </a:r>
            <a:endParaRPr/>
          </a:p>
          <a:p>
            <a:pPr lvl="2">
              <a:buFont typeface="Arial"/>
              <a:buChar char="•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Quarto nível</a:t>
            </a:r>
            <a:endParaRPr/>
          </a:p>
          <a:p>
            <a:pPr lvl="3">
              <a:buFont typeface="Arial"/>
              <a:buChar char="–"/>
            </a:pPr>
            <a:r>
              <a:rPr lang="pt-BR" sz="2000">
                <a:solidFill>
                  <a:srgbClr val="000000"/>
                </a:solidFill>
                <a:latin typeface="Calibri"/>
              </a:rPr>
              <a:t>Quinto nível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01/09/16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0" y="0"/>
            <a:ext cx="-11796840" cy="-11796840"/>
          </a:xfrm>
          <a:prstGeom prst="rect">
            <a:avLst/>
          </a:prstGeom>
        </p:spPr>
        <p:txBody>
          <a:bodyPr bIns="45000" lIns="90000" rIns="90000" tIns="45000"/>
          <a:p>
            <a:pPr>
              <a:lnSpc>
                <a:spcPct val="100000"/>
              </a:lnSpc>
            </a:pPr>
            <a:fld id="{91D121E1-71F1-4171-B161-41E161E18141}" type="slidenum">
              <a:rPr lang="pt-BR">
                <a:solidFill>
                  <a:srgbClr val="000000"/>
                </a:solidFill>
                <a:latin typeface="Calibri"/>
              </a:rPr>
              <a:t>&lt;número&gt;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Considerações sobre os planos</a:t>
            </a:r>
            <a:endParaRPr/>
          </a:p>
        </p:txBody>
      </p:sp>
      <p:sp>
        <p:nvSpPr>
          <p:cNvPr id="38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Realização de diagnósticos territoriais, considerando dados demográficos e sanitários mais qualificados presentes em alguns relatórios (importante);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Construção de fluxogramas de atendimento;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Constituição de comissões de erradicação do T.I;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3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          </a:t>
            </a:r>
            <a:endParaRPr/>
          </a:p>
        </p:txBody>
      </p:sp>
      <p:sp>
        <p:nvSpPr>
          <p:cNvPr id="4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Foco de ação no primeiro eixo;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PETI como estratégia de gestão intersetorial;</a:t>
            </a: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Definição sobre temporalidade;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Organização das ações definidas por cada eixo temático (Delimitação dos eixos);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42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699120" y="1559160"/>
            <a:ext cx="7745040" cy="456660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Enfrentamento das piores formas;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Boa referência à intersetorialidade;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Identificação da rede de proteção e os canais;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Participação da sociedade civil, conselhos, movimentos sociais e demais entidades no planejamento;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44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000000"/>
                </a:solidFill>
                <a:latin typeface="Calibri"/>
              </a:rPr>
              <a:t>         </a:t>
            </a:r>
            <a:r>
              <a:rPr lang="pt-BR" sz="4400">
                <a:solidFill>
                  <a:srgbClr val="000000"/>
                </a:solidFill>
                <a:latin typeface="Calibri"/>
              </a:rPr>
              <a:t>Sugestões para qualificar o planejamento</a:t>
            </a:r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Diagnóstico socioterritorial como parâmetro para as ações estratégicas do PETI: incidência por gênero, raça, se é na zona rural ou urbana, corte de idade e de renda das famílias;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pt-BR" sz="2400">
                <a:solidFill>
                  <a:srgbClr val="000000"/>
                </a:solidFill>
                <a:latin typeface="Calibri"/>
              </a:rPr>
              <a:t>Ações descritas atendendo às vulnerabilidades do município descritas no diagnóstico: se há denúncias de exploração sexual, construir estratégia específica de enfrentamento ou se a concentração de T.I se dá entre um grupo etário específico (por exemplo);</a:t>
            </a:r>
            <a:endParaRPr/>
          </a:p>
        </p:txBody>
      </p:sp>
      <p:pic>
        <p:nvPicPr>
          <p:cNvPr descr="" id="47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99120" y="2133000"/>
            <a:ext cx="7745040" cy="3993120"/>
          </a:xfrm>
          <a:prstGeom prst="rect">
            <a:avLst/>
          </a:prstGeom>
        </p:spPr>
        <p:txBody>
          <a:bodyPr/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Ampliação da participação da sociedade civil, conselhos, movimentos sociais e demais entidades no planejamento;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Clareza sobre o processo de redesenho do PETI e suas implicações como da esfera da gestão municipal;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49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699120" y="1559160"/>
            <a:ext cx="7745040" cy="456660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Clareza acerca do tempo de execução do Plano para posterior avaliação ou, na impossibilidade desta, monitoramento mais qualificado;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  <a:buFont typeface="Arial"/>
              <a:buChar char="•"/>
            </a:pPr>
            <a:r>
              <a:rPr lang="pt-BR" sz="3200">
                <a:solidFill>
                  <a:srgbClr val="000000"/>
                </a:solidFill>
                <a:latin typeface="Calibri"/>
              </a:rPr>
              <a:t>Objetividade dos documentos;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pic>
        <p:nvPicPr>
          <p:cNvPr descr="" id="5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179640" y="260640"/>
            <a:ext cx="1444320" cy="1298160"/>
          </a:xfrm>
          <a:prstGeom prst="rect">
            <a:avLst/>
          </a:prstGeom>
        </p:spPr>
      </p:pic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