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58" r:id="rId3"/>
    <p:sldId id="257" r:id="rId4"/>
    <p:sldId id="259" r:id="rId5"/>
    <p:sldId id="261" r:id="rId6"/>
    <p:sldId id="264" r:id="rId7"/>
    <p:sldId id="260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4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902C1-C8A6-4A9E-8A42-1E107E9135E2}" type="datetimeFigureOut">
              <a:rPr lang="pt-BR" smtClean="0"/>
              <a:t>26/07/2016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CB1FF-E0C9-4765-9062-5A417548AA29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CB1FF-E0C9-4765-9062-5A417548AA29}" type="slidenum">
              <a:rPr lang="pt-BR" smtClean="0"/>
              <a:t>5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A248611-2C5C-462D-9BFF-EE9524E85FE5}" type="datetimeFigureOut">
              <a:rPr lang="pt-BR" smtClean="0"/>
              <a:pPr/>
              <a:t>26/07/2016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2C3FFCE-F46A-44D6-8467-D04A5A8C3CB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8611-2C5C-462D-9BFF-EE9524E85FE5}" type="datetimeFigureOut">
              <a:rPr lang="pt-BR" smtClean="0"/>
              <a:pPr/>
              <a:t>26/07/2016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FFCE-F46A-44D6-8467-D04A5A8C3CB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8611-2C5C-462D-9BFF-EE9524E85FE5}" type="datetimeFigureOut">
              <a:rPr lang="pt-BR" smtClean="0"/>
              <a:pPr/>
              <a:t>26/07/2016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FFCE-F46A-44D6-8467-D04A5A8C3CB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A248611-2C5C-462D-9BFF-EE9524E85FE5}" type="datetimeFigureOut">
              <a:rPr lang="pt-BR" smtClean="0"/>
              <a:pPr/>
              <a:t>26/07/2016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2C3FFCE-F46A-44D6-8467-D04A5A8C3CB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A248611-2C5C-462D-9BFF-EE9524E85FE5}" type="datetimeFigureOut">
              <a:rPr lang="pt-BR" smtClean="0"/>
              <a:pPr/>
              <a:t>26/07/2016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2C3FFCE-F46A-44D6-8467-D04A5A8C3CB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8611-2C5C-462D-9BFF-EE9524E85FE5}" type="datetimeFigureOut">
              <a:rPr lang="pt-BR" smtClean="0"/>
              <a:pPr/>
              <a:t>26/07/2016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FFCE-F46A-44D6-8467-D04A5A8C3CB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8611-2C5C-462D-9BFF-EE9524E85FE5}" type="datetimeFigureOut">
              <a:rPr lang="pt-BR" smtClean="0"/>
              <a:pPr/>
              <a:t>26/07/2016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FFCE-F46A-44D6-8467-D04A5A8C3CB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A248611-2C5C-462D-9BFF-EE9524E85FE5}" type="datetimeFigureOut">
              <a:rPr lang="pt-BR" smtClean="0"/>
              <a:pPr/>
              <a:t>26/07/2016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C3FFCE-F46A-44D6-8467-D04A5A8C3CB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8611-2C5C-462D-9BFF-EE9524E85FE5}" type="datetimeFigureOut">
              <a:rPr lang="pt-BR" smtClean="0"/>
              <a:pPr/>
              <a:t>26/07/2016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FFCE-F46A-44D6-8467-D04A5A8C3CB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A248611-2C5C-462D-9BFF-EE9524E85FE5}" type="datetimeFigureOut">
              <a:rPr lang="pt-BR" smtClean="0"/>
              <a:pPr/>
              <a:t>26/07/2016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2C3FFCE-F46A-44D6-8467-D04A5A8C3CB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A248611-2C5C-462D-9BFF-EE9524E85FE5}" type="datetimeFigureOut">
              <a:rPr lang="pt-BR" smtClean="0"/>
              <a:pPr/>
              <a:t>26/07/2016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C3FFCE-F46A-44D6-8467-D04A5A8C3CB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A248611-2C5C-462D-9BFF-EE9524E85FE5}" type="datetimeFigureOut">
              <a:rPr lang="pt-BR" smtClean="0"/>
              <a:pPr/>
              <a:t>26/07/2016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2C3FFCE-F46A-44D6-8467-D04A5A8C3CB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785926"/>
            <a:ext cx="8229600" cy="3357586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tx1"/>
                </a:solidFill>
              </a:rPr>
              <a:t>ATUAÇÃO DO ADVOGADO NO CENTRO DE REFERENCIA ESPECIALIZADO DA ASSISTÊNCIA SOCIAL – CREAS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2400" b="1" dirty="0" smtClean="0">
                <a:solidFill>
                  <a:schemeClr val="accent1"/>
                </a:solidFill>
              </a:rPr>
              <a:t>ATUAÇÃO DO ADVOGADO NO CENTRO DE REFERENCIA ESPECIALIZADO DA ASSISTÊNCIA SOCIAL – CREAS</a:t>
            </a:r>
            <a:endParaRPr lang="pt-BR" sz="2400" dirty="0">
              <a:solidFill>
                <a:schemeClr val="accent1"/>
              </a:solidFill>
            </a:endParaRPr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BR" dirty="0" smtClean="0"/>
              <a:t>   </a:t>
            </a:r>
            <a:r>
              <a:rPr lang="pt-BR" sz="2800" dirty="0" smtClean="0"/>
              <a:t>A partir da atual estrutura de serviços do SUAS já regulamentada, e a partir das normativas acerca das “Equipes de Referência” preconizadas principalmente </a:t>
            </a:r>
            <a:r>
              <a:rPr lang="pt-BR" sz="2800" smtClean="0"/>
              <a:t>pela NOB-RH/SUAS </a:t>
            </a:r>
            <a:r>
              <a:rPr lang="pt-BR" sz="2800" dirty="0" smtClean="0"/>
              <a:t>2006 e sua atualização, é possível observar o registro da presença do Advogado nas Equipes de Referência do CREAS:</a:t>
            </a:r>
          </a:p>
          <a:p>
            <a:pPr>
              <a:lnSpc>
                <a:spcPct val="150000"/>
              </a:lnSpc>
            </a:pP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400" b="1" dirty="0" smtClean="0">
                <a:solidFill>
                  <a:schemeClr val="accent1"/>
                </a:solidFill>
              </a:rPr>
              <a:t>ATUAÇÃO DO ADVOGADO NO CENTRO DE REFERENCIA ESPECIALIZADO DA ASSISTÊNCIA SOCIAL – CREAS</a:t>
            </a:r>
            <a:endParaRPr lang="pt-BR" sz="24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614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966"/>
                <a:gridCol w="1000132"/>
                <a:gridCol w="2357454"/>
                <a:gridCol w="3067048"/>
              </a:tblGrid>
              <a:tr h="897361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pt-BR" sz="20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Municípios</a:t>
                      </a:r>
                      <a:endParaRPr lang="pt-BR" sz="20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4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Capacidade de </a:t>
                      </a:r>
                      <a:r>
                        <a:rPr lang="pt-BR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Atendimento / Acompanhamento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Equipe de Referência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89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Porte</a:t>
                      </a:r>
                      <a:endParaRPr lang="pt-B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Nível de Gestão</a:t>
                      </a:r>
                      <a:endParaRPr lang="pt-B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580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Pequeno Porte I e II e Médio Porte</a:t>
                      </a:r>
                      <a:endParaRPr lang="pt-B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Gestão Inicial, Básica ou Plena</a:t>
                      </a:r>
                      <a:endParaRPr lang="pt-B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 Casos (famílias/indivíduos)</a:t>
                      </a:r>
                      <a:endParaRPr lang="pt-B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01 Coordenador(a)         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01 Assistente Social         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01 Psicólogo(a)                        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pt-B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01 Advogado(a)                  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kumimoji="0" lang="pt-B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02 Profissionais de nível superior ou médio (abordagem dos usuários)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01 Auxiliar Administrativo</a:t>
                      </a:r>
                      <a:endParaRPr lang="pt-BR" sz="12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15471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Grande Porte, Metrópole e DF</a:t>
                      </a:r>
                      <a:endParaRPr lang="pt-BR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Gestão Inicial, Básica ou Plena</a:t>
                      </a:r>
                      <a:endParaRPr lang="pt-B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80 </a:t>
                      </a: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Casos (famílias/indivíduos)</a:t>
                      </a:r>
                      <a:endParaRPr lang="pt-B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t-BR" sz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01 Coordenador(a)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t-BR" sz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02 Assistentes Sociais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t-BR" sz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02 Psicólogos(as)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01 Advogado(a)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t-BR" sz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04 Profissionais de nível superior ou médio (abordagem dos usuários)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t-BR" sz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02 Auxiliares Administrativos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400" b="1" dirty="0" smtClean="0">
                <a:solidFill>
                  <a:schemeClr val="accent1"/>
                </a:solidFill>
              </a:rPr>
              <a:t>ATUAÇÃO DO ADVOGADO NO CENTRO DE REFERENCIA ESPECIALIZADO DA ASSISTÊNCIA SOCIAL – CREAS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pt-BR" sz="2800" dirty="0" smtClean="0"/>
              <a:t>   O profissional advogado surge neste contexto como uma figura indispensável na concretização do Direito, no âmbito da política de assistência social, como operacionalizador do “Direito à Assistência Social”.</a:t>
            </a:r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INTERDISCIPLINARIDADE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“sendo constituídas por profissionais com qualificações diversas, que interagem de forma a estabelecerem uma troca intensa, pautada em objetivos comuns, com interdependência, coesão e cooperação” (ELY, 2003, p. 114). 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9697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 presença </a:t>
            </a:r>
            <a:r>
              <a:rPr lang="pt-BR" dirty="0" smtClean="0"/>
              <a:t>dos advogados nos CREAS na cidade de Curitiba e Região Metropolitana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 </a:t>
            </a:r>
            <a:r>
              <a:rPr lang="pt-BR" dirty="0" smtClean="0"/>
              <a:t>De </a:t>
            </a:r>
            <a:r>
              <a:rPr lang="pt-BR" dirty="0" smtClean="0"/>
              <a:t>26 municípios, sendo uma a Capital Curitiba e as demais integrantes da Região metropolitana de Curitiba – RMC, existem 9 unidades de CREAS em Curitiba e 17 Unidades de CREAS na região metropolitana de Curitiba </a:t>
            </a:r>
            <a:endParaRPr lang="pt-BR" dirty="0" smtClean="0"/>
          </a:p>
          <a:p>
            <a:pPr algn="just"/>
            <a:endParaRPr lang="pt-BR" dirty="0" smtClean="0"/>
          </a:p>
          <a:p>
            <a:r>
              <a:rPr lang="pt-BR" dirty="0" smtClean="0"/>
              <a:t>Em relação à presença do advogado nestes espaços foi possível constatar o registro de 07 profissionais atuando em CREAS até a data da pesquisa.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Quanto à forma de contratação/vínculo empregatício, com base na pesquisa realizada, destes 07 advogados atuantes nos CREAS: 02 profissionais são servidores públicos efetivos, e 05 profissionais são Cargos Comissionados (CC´s). 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071546"/>
            <a:ext cx="7467600" cy="4572032"/>
          </a:xfrm>
        </p:spPr>
        <p:txBody>
          <a:bodyPr anchor="ctr">
            <a:normAutofit/>
          </a:bodyPr>
          <a:lstStyle/>
          <a:p>
            <a:pPr algn="ctr"/>
            <a:r>
              <a:rPr lang="pt-BR" sz="3600" b="1" i="1" dirty="0" smtClean="0">
                <a:solidFill>
                  <a:schemeClr val="tx1"/>
                </a:solidFill>
              </a:rPr>
              <a:t>Assistência Judiciária Gratuita</a:t>
            </a:r>
            <a:br>
              <a:rPr lang="pt-BR" sz="3600" b="1" i="1" dirty="0" smtClean="0">
                <a:solidFill>
                  <a:schemeClr val="tx1"/>
                </a:solidFill>
              </a:rPr>
            </a:br>
            <a:r>
              <a:rPr lang="pt-BR" sz="3600" b="1" i="1" dirty="0" smtClean="0">
                <a:solidFill>
                  <a:schemeClr val="tx1"/>
                </a:solidFill>
              </a:rPr>
              <a:t>X</a:t>
            </a:r>
            <a:br>
              <a:rPr lang="pt-BR" sz="3600" b="1" i="1" dirty="0" smtClean="0">
                <a:solidFill>
                  <a:schemeClr val="tx1"/>
                </a:solidFill>
              </a:rPr>
            </a:br>
            <a:r>
              <a:rPr lang="pt-BR" sz="3600" b="1" i="1" dirty="0" smtClean="0">
                <a:solidFill>
                  <a:schemeClr val="tx1"/>
                </a:solidFill>
              </a:rPr>
              <a:t>Orientação SocioJurídica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78</TotalTime>
  <Words>400</Words>
  <Application>Microsoft Office PowerPoint</Application>
  <PresentationFormat>Apresentação na tela (4:3)</PresentationFormat>
  <Paragraphs>39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Balcão Envidraçado</vt:lpstr>
      <vt:lpstr>ATUAÇÃO DO ADVOGADO NO CENTRO DE REFERENCIA ESPECIALIZADO DA ASSISTÊNCIA SOCIAL – CREAS</vt:lpstr>
      <vt:lpstr>ATUAÇÃO DO ADVOGADO NO CENTRO DE REFERENCIA ESPECIALIZADO DA ASSISTÊNCIA SOCIAL – CREAS</vt:lpstr>
      <vt:lpstr>ATUAÇÃO DO ADVOGADO NO CENTRO DE REFERENCIA ESPECIALIZADO DA ASSISTÊNCIA SOCIAL – CREAS</vt:lpstr>
      <vt:lpstr>ATUAÇÃO DO ADVOGADO NO CENTRO DE REFERENCIA ESPECIALIZADO DA ASSISTÊNCIA SOCIAL – CREAS</vt:lpstr>
      <vt:lpstr>INTERDISCIPLINARIDADE </vt:lpstr>
      <vt:lpstr>A presença dos advogados nos CREAS na cidade de Curitiba e Região Metropolitana </vt:lpstr>
      <vt:lpstr>Assistência Judiciária Gratuita X Orientação SocioJurídica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ATUAÇÃO DO ADVOGADO NO CENTRO DE REFERENCIA ESPECIALIZADO DA ASSISTÊNCIA SOCIAL – CREAS</dc:title>
  <dc:creator>viviane.ribas</dc:creator>
  <cp:lastModifiedBy>marina.carneiro</cp:lastModifiedBy>
  <cp:revision>8</cp:revision>
  <dcterms:created xsi:type="dcterms:W3CDTF">2015-11-19T16:52:14Z</dcterms:created>
  <dcterms:modified xsi:type="dcterms:W3CDTF">2016-07-26T12:02:27Z</dcterms:modified>
</cp:coreProperties>
</file>