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72" r:id="rId11"/>
    <p:sldId id="276" r:id="rId12"/>
    <p:sldId id="278" r:id="rId13"/>
    <p:sldId id="274" r:id="rId14"/>
    <p:sldId id="277" r:id="rId15"/>
    <p:sldId id="279" r:id="rId16"/>
    <p:sldId id="264" r:id="rId17"/>
    <p:sldId id="280" r:id="rId18"/>
    <p:sldId id="273" r:id="rId1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9F86B4-FE72-4241-9D3B-774EC3D778A9}" type="doc">
      <dgm:prSet loTypeId="urn:microsoft.com/office/officeart/2005/8/layout/venn1" loCatId="relationship" qsTypeId="urn:microsoft.com/office/officeart/2005/8/quickstyle/simple1#1" qsCatId="simple" csTypeId="urn:microsoft.com/office/officeart/2005/8/colors/accent1_2#1" csCatId="accent1" phldr="1"/>
      <dgm:spPr/>
    </dgm:pt>
    <dgm:pt modelId="{C11B7745-2B1D-4642-8E9B-1AFB20A60763}">
      <dgm:prSet phldrT="[Texto]"/>
      <dgm:spPr/>
      <dgm:t>
        <a:bodyPr/>
        <a:lstStyle/>
        <a:p>
          <a:r>
            <a:rPr lang="pt-BR" dirty="0" smtClean="0"/>
            <a:t>Psicólogo</a:t>
          </a:r>
          <a:endParaRPr lang="pt-BR" dirty="0"/>
        </a:p>
      </dgm:t>
    </dgm:pt>
    <dgm:pt modelId="{D245707D-E79D-4613-ACD6-DDCDCB6875CF}" type="parTrans" cxnId="{5C620CD2-2EFD-4644-B5F0-762775ED7E71}">
      <dgm:prSet/>
      <dgm:spPr/>
      <dgm:t>
        <a:bodyPr/>
        <a:lstStyle/>
        <a:p>
          <a:endParaRPr lang="pt-BR"/>
        </a:p>
      </dgm:t>
    </dgm:pt>
    <dgm:pt modelId="{3E81A7B0-0DEA-4AC0-B098-75A842037933}" type="sibTrans" cxnId="{5C620CD2-2EFD-4644-B5F0-762775ED7E71}">
      <dgm:prSet/>
      <dgm:spPr/>
      <dgm:t>
        <a:bodyPr/>
        <a:lstStyle/>
        <a:p>
          <a:endParaRPr lang="pt-BR"/>
        </a:p>
      </dgm:t>
    </dgm:pt>
    <dgm:pt modelId="{41A2E8AF-928D-4698-A57A-DBEC04932FFC}">
      <dgm:prSet phldrT="[Texto]"/>
      <dgm:spPr/>
      <dgm:t>
        <a:bodyPr/>
        <a:lstStyle/>
        <a:p>
          <a:r>
            <a:rPr lang="pt-BR" dirty="0" smtClean="0"/>
            <a:t>Advogado</a:t>
          </a:r>
          <a:endParaRPr lang="pt-BR" dirty="0"/>
        </a:p>
      </dgm:t>
    </dgm:pt>
    <dgm:pt modelId="{7AD9FE6B-1EE3-4862-8372-4792DA99AAF1}" type="parTrans" cxnId="{C431D485-C410-4A29-8030-BDDD2B4E3BDE}">
      <dgm:prSet/>
      <dgm:spPr/>
      <dgm:t>
        <a:bodyPr/>
        <a:lstStyle/>
        <a:p>
          <a:endParaRPr lang="pt-BR"/>
        </a:p>
      </dgm:t>
    </dgm:pt>
    <dgm:pt modelId="{BE898A51-4CC0-4869-B5F6-B44380EA9E02}" type="sibTrans" cxnId="{C431D485-C410-4A29-8030-BDDD2B4E3BDE}">
      <dgm:prSet/>
      <dgm:spPr/>
      <dgm:t>
        <a:bodyPr/>
        <a:lstStyle/>
        <a:p>
          <a:endParaRPr lang="pt-BR"/>
        </a:p>
      </dgm:t>
    </dgm:pt>
    <dgm:pt modelId="{FFF8F4C8-F2CF-4209-B763-73523E70B73A}">
      <dgm:prSet phldrT="[Texto]"/>
      <dgm:spPr/>
      <dgm:t>
        <a:bodyPr/>
        <a:lstStyle/>
        <a:p>
          <a:r>
            <a:rPr lang="pt-BR" dirty="0" smtClean="0"/>
            <a:t>Assistente Social</a:t>
          </a:r>
          <a:endParaRPr lang="pt-BR" dirty="0"/>
        </a:p>
      </dgm:t>
    </dgm:pt>
    <dgm:pt modelId="{DD7E8E0D-DC6D-4479-861C-8E174C9DB767}" type="parTrans" cxnId="{A30C1F08-B06C-4244-A82C-74DEBFE56F5F}">
      <dgm:prSet/>
      <dgm:spPr/>
      <dgm:t>
        <a:bodyPr/>
        <a:lstStyle/>
        <a:p>
          <a:endParaRPr lang="pt-BR"/>
        </a:p>
      </dgm:t>
    </dgm:pt>
    <dgm:pt modelId="{3070CE94-C68D-4349-B63A-AF64BC9FE6C9}" type="sibTrans" cxnId="{A30C1F08-B06C-4244-A82C-74DEBFE56F5F}">
      <dgm:prSet/>
      <dgm:spPr/>
      <dgm:t>
        <a:bodyPr/>
        <a:lstStyle/>
        <a:p>
          <a:endParaRPr lang="pt-BR"/>
        </a:p>
      </dgm:t>
    </dgm:pt>
    <dgm:pt modelId="{350F775A-8B90-4FF0-BC83-C6C0F4CB8FB1}" type="pres">
      <dgm:prSet presAssocID="{3B9F86B4-FE72-4241-9D3B-774EC3D778A9}" presName="compositeShape" presStyleCnt="0">
        <dgm:presLayoutVars>
          <dgm:chMax val="7"/>
          <dgm:dir/>
          <dgm:resizeHandles val="exact"/>
        </dgm:presLayoutVars>
      </dgm:prSet>
      <dgm:spPr/>
    </dgm:pt>
    <dgm:pt modelId="{E96CD06E-69A7-41CB-B6BC-027761DE46AC}" type="pres">
      <dgm:prSet presAssocID="{C11B7745-2B1D-4642-8E9B-1AFB20A60763}" presName="circ1" presStyleLbl="vennNode1" presStyleIdx="0" presStyleCnt="3" custLinFactNeighborX="50977" custLinFactNeighborY="846"/>
      <dgm:spPr/>
      <dgm:t>
        <a:bodyPr/>
        <a:lstStyle/>
        <a:p>
          <a:endParaRPr lang="pt-BR"/>
        </a:p>
      </dgm:t>
    </dgm:pt>
    <dgm:pt modelId="{D1A134AE-8F46-4BAD-80DD-D1DE63F31157}" type="pres">
      <dgm:prSet presAssocID="{C11B7745-2B1D-4642-8E9B-1AFB20A6076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3139509-9DC4-4035-BE52-702A3CA4523A}" type="pres">
      <dgm:prSet presAssocID="{41A2E8AF-928D-4698-A57A-DBEC04932FFC}" presName="circ2" presStyleLbl="vennNode1" presStyleIdx="1" presStyleCnt="3" custLinFactNeighborX="-20262" custLinFactNeighborY="2800"/>
      <dgm:spPr/>
      <dgm:t>
        <a:bodyPr/>
        <a:lstStyle/>
        <a:p>
          <a:endParaRPr lang="fr-FR"/>
        </a:p>
      </dgm:t>
    </dgm:pt>
    <dgm:pt modelId="{820114B6-EF40-4034-B08C-9D3A0CE522F0}" type="pres">
      <dgm:prSet presAssocID="{41A2E8AF-928D-4698-A57A-DBEC04932FF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55BCD82-93EA-49B6-85A6-0A044290256C}" type="pres">
      <dgm:prSet presAssocID="{FFF8F4C8-F2CF-4209-B763-73523E70B73A}" presName="circ3" presStyleLbl="vennNode1" presStyleIdx="2" presStyleCnt="3" custLinFactNeighborX="7959" custLinFactNeighborY="-58724"/>
      <dgm:spPr/>
      <dgm:t>
        <a:bodyPr/>
        <a:lstStyle/>
        <a:p>
          <a:endParaRPr lang="fr-FR"/>
        </a:p>
      </dgm:t>
    </dgm:pt>
    <dgm:pt modelId="{B46BCD8F-7BDC-4668-BA2C-CFE2BB3216F1}" type="pres">
      <dgm:prSet presAssocID="{FFF8F4C8-F2CF-4209-B763-73523E70B73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D04B85A-488F-4173-9823-8B80D3C0A5D0}" type="presOf" srcId="{C11B7745-2B1D-4642-8E9B-1AFB20A60763}" destId="{E96CD06E-69A7-41CB-B6BC-027761DE46AC}" srcOrd="0" destOrd="0" presId="urn:microsoft.com/office/officeart/2005/8/layout/venn1"/>
    <dgm:cxn modelId="{5C620CD2-2EFD-4644-B5F0-762775ED7E71}" srcId="{3B9F86B4-FE72-4241-9D3B-774EC3D778A9}" destId="{C11B7745-2B1D-4642-8E9B-1AFB20A60763}" srcOrd="0" destOrd="0" parTransId="{D245707D-E79D-4613-ACD6-DDCDCB6875CF}" sibTransId="{3E81A7B0-0DEA-4AC0-B098-75A842037933}"/>
    <dgm:cxn modelId="{AF947499-4CD8-4141-B88F-5E18FF6DA198}" type="presOf" srcId="{FFF8F4C8-F2CF-4209-B763-73523E70B73A}" destId="{B46BCD8F-7BDC-4668-BA2C-CFE2BB3216F1}" srcOrd="1" destOrd="0" presId="urn:microsoft.com/office/officeart/2005/8/layout/venn1"/>
    <dgm:cxn modelId="{720D33F3-D8B4-49ED-AB31-92B206F781C2}" type="presOf" srcId="{41A2E8AF-928D-4698-A57A-DBEC04932FFC}" destId="{B3139509-9DC4-4035-BE52-702A3CA4523A}" srcOrd="0" destOrd="0" presId="urn:microsoft.com/office/officeart/2005/8/layout/venn1"/>
    <dgm:cxn modelId="{45854A39-42E4-407A-BAFA-A0B769A779DA}" type="presOf" srcId="{FFF8F4C8-F2CF-4209-B763-73523E70B73A}" destId="{B55BCD82-93EA-49B6-85A6-0A044290256C}" srcOrd="0" destOrd="0" presId="urn:microsoft.com/office/officeart/2005/8/layout/venn1"/>
    <dgm:cxn modelId="{99E0ED5D-08ED-4E69-BD2E-4A67CCF80A12}" type="presOf" srcId="{41A2E8AF-928D-4698-A57A-DBEC04932FFC}" destId="{820114B6-EF40-4034-B08C-9D3A0CE522F0}" srcOrd="1" destOrd="0" presId="urn:microsoft.com/office/officeart/2005/8/layout/venn1"/>
    <dgm:cxn modelId="{A30C1F08-B06C-4244-A82C-74DEBFE56F5F}" srcId="{3B9F86B4-FE72-4241-9D3B-774EC3D778A9}" destId="{FFF8F4C8-F2CF-4209-B763-73523E70B73A}" srcOrd="2" destOrd="0" parTransId="{DD7E8E0D-DC6D-4479-861C-8E174C9DB767}" sibTransId="{3070CE94-C68D-4349-B63A-AF64BC9FE6C9}"/>
    <dgm:cxn modelId="{C431D485-C410-4A29-8030-BDDD2B4E3BDE}" srcId="{3B9F86B4-FE72-4241-9D3B-774EC3D778A9}" destId="{41A2E8AF-928D-4698-A57A-DBEC04932FFC}" srcOrd="1" destOrd="0" parTransId="{7AD9FE6B-1EE3-4862-8372-4792DA99AAF1}" sibTransId="{BE898A51-4CC0-4869-B5F6-B44380EA9E02}"/>
    <dgm:cxn modelId="{42BF536D-4417-40C9-8894-2158E382BC98}" type="presOf" srcId="{C11B7745-2B1D-4642-8E9B-1AFB20A60763}" destId="{D1A134AE-8F46-4BAD-80DD-D1DE63F31157}" srcOrd="1" destOrd="0" presId="urn:microsoft.com/office/officeart/2005/8/layout/venn1"/>
    <dgm:cxn modelId="{67E1527A-E6E4-4600-A328-3C79CE7ED4F0}" type="presOf" srcId="{3B9F86B4-FE72-4241-9D3B-774EC3D778A9}" destId="{350F775A-8B90-4FF0-BC83-C6C0F4CB8FB1}" srcOrd="0" destOrd="0" presId="urn:microsoft.com/office/officeart/2005/8/layout/venn1"/>
    <dgm:cxn modelId="{9F31D725-23AB-4D20-ABFA-4B64E0B614CC}" type="presParOf" srcId="{350F775A-8B90-4FF0-BC83-C6C0F4CB8FB1}" destId="{E96CD06E-69A7-41CB-B6BC-027761DE46AC}" srcOrd="0" destOrd="0" presId="urn:microsoft.com/office/officeart/2005/8/layout/venn1"/>
    <dgm:cxn modelId="{1A88AA3E-1968-47C5-9BE9-FC5C6E1291ED}" type="presParOf" srcId="{350F775A-8B90-4FF0-BC83-C6C0F4CB8FB1}" destId="{D1A134AE-8F46-4BAD-80DD-D1DE63F31157}" srcOrd="1" destOrd="0" presId="urn:microsoft.com/office/officeart/2005/8/layout/venn1"/>
    <dgm:cxn modelId="{12D38559-E925-4040-966A-2F01991098CA}" type="presParOf" srcId="{350F775A-8B90-4FF0-BC83-C6C0F4CB8FB1}" destId="{B3139509-9DC4-4035-BE52-702A3CA4523A}" srcOrd="2" destOrd="0" presId="urn:microsoft.com/office/officeart/2005/8/layout/venn1"/>
    <dgm:cxn modelId="{1F6EA01B-8023-405F-B995-AC4A3053C804}" type="presParOf" srcId="{350F775A-8B90-4FF0-BC83-C6C0F4CB8FB1}" destId="{820114B6-EF40-4034-B08C-9D3A0CE522F0}" srcOrd="3" destOrd="0" presId="urn:microsoft.com/office/officeart/2005/8/layout/venn1"/>
    <dgm:cxn modelId="{2429F908-C673-4932-AF2D-BA25290BF795}" type="presParOf" srcId="{350F775A-8B90-4FF0-BC83-C6C0F4CB8FB1}" destId="{B55BCD82-93EA-49B6-85A6-0A044290256C}" srcOrd="4" destOrd="0" presId="urn:microsoft.com/office/officeart/2005/8/layout/venn1"/>
    <dgm:cxn modelId="{607FEA30-8A13-4874-9E9F-B275D67632CC}" type="presParOf" srcId="{350F775A-8B90-4FF0-BC83-C6C0F4CB8FB1}" destId="{B46BCD8F-7BDC-4668-BA2C-CFE2BB3216F1}" srcOrd="5" destOrd="0" presId="urn:microsoft.com/office/officeart/2005/8/layout/venn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626F8-C738-4295-806F-90B47091F56B}" type="datetimeFigureOut">
              <a:rPr lang="pt-BR"/>
              <a:pPr>
                <a:defRPr/>
              </a:pPr>
              <a:t>27/07/2016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3F3F3-167F-4B7E-B476-82FC7F5E1DF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B6385-50B3-4A58-840F-FAC4FBF45DEF}" type="datetimeFigureOut">
              <a:rPr lang="pt-BR"/>
              <a:pPr>
                <a:defRPr/>
              </a:pPr>
              <a:t>27/07/2016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BA6C5-9A59-42F8-9D62-21A7DD91A1E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9AE62-E8B8-46EF-9403-EF3E2461CBD5}" type="datetimeFigureOut">
              <a:rPr lang="pt-BR"/>
              <a:pPr>
                <a:defRPr/>
              </a:pPr>
              <a:t>27/07/2016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72FDC-EB8D-4FC2-8E76-74CB6C409F5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C0144-D546-4EFB-A2E9-E45E0355F92A}" type="datetimeFigureOut">
              <a:rPr lang="pt-BR"/>
              <a:pPr>
                <a:defRPr/>
              </a:pPr>
              <a:t>27/07/2016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ECE72-DFDA-46B5-9E02-9BCB28BE6D8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F47CD-C960-40FA-A3E7-7F94C06048F8}" type="datetimeFigureOut">
              <a:rPr lang="pt-BR"/>
              <a:pPr>
                <a:defRPr/>
              </a:pPr>
              <a:t>27/07/2016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10C84-BBF3-4D82-93C3-F0554799AAA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B94DA-C313-4FE2-99B7-52F9FB421EEE}" type="datetimeFigureOut">
              <a:rPr lang="pt-BR"/>
              <a:pPr>
                <a:defRPr/>
              </a:pPr>
              <a:t>27/07/2016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5A57D-7A5B-496B-810A-3C338674D6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4CD5C-A810-45F2-9790-5CAB23BF83FC}" type="datetimeFigureOut">
              <a:rPr lang="pt-BR"/>
              <a:pPr>
                <a:defRPr/>
              </a:pPr>
              <a:t>27/07/2016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A4017-F7C3-4AFD-8CA1-B3D4707D24A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B1837-4690-4675-A32B-EEACAAF32909}" type="datetimeFigureOut">
              <a:rPr lang="pt-BR"/>
              <a:pPr>
                <a:defRPr/>
              </a:pPr>
              <a:t>27/07/2016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9E59C-1481-4536-9D96-CA79F1B15D2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8D18D-05E6-4012-BECB-CC8E3D26D7EC}" type="datetimeFigureOut">
              <a:rPr lang="pt-BR"/>
              <a:pPr>
                <a:defRPr/>
              </a:pPr>
              <a:t>27/07/2016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7529C-F945-44EA-89AC-1CE2EE28666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43E9B-DD05-4739-9504-D069358D1D8F}" type="datetimeFigureOut">
              <a:rPr lang="pt-BR"/>
              <a:pPr>
                <a:defRPr/>
              </a:pPr>
              <a:t>27/07/2016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E76C0-9C17-49C1-9B22-1E89E626B7B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B1F24-51E2-499F-A718-37188C4845F3}" type="datetimeFigureOut">
              <a:rPr lang="pt-BR"/>
              <a:pPr>
                <a:defRPr/>
              </a:pPr>
              <a:t>27/07/2016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5991E-ED90-404B-B22A-AB24C60FC5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982B845-0203-41AA-A740-937A81C48F2D}" type="datetimeFigureOut">
              <a:rPr lang="pt-BR"/>
              <a:pPr>
                <a:defRPr/>
              </a:pPr>
              <a:t>27/07/2016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B8C0A9-FBDE-4184-9D31-A7E0A07D679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http://www.igrejaelshaddai.org/site/wp-content/uploads/2013/02/familia-projeto.jpg"/>
          <p:cNvPicPr>
            <a:picLocks noChangeAspect="1" noChangeArrowheads="1"/>
          </p:cNvPicPr>
          <p:nvPr/>
        </p:nvPicPr>
        <p:blipFill>
          <a:blip r:embed="rId2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017000" cy="642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Título 1"/>
          <p:cNvSpPr>
            <a:spLocks noGrp="1"/>
          </p:cNvSpPr>
          <p:nvPr>
            <p:ph type="ctrTitle"/>
          </p:nvPr>
        </p:nvSpPr>
        <p:spPr>
          <a:xfrm>
            <a:off x="500063" y="857250"/>
            <a:ext cx="7772400" cy="1470025"/>
          </a:xfrm>
        </p:spPr>
        <p:txBody>
          <a:bodyPr/>
          <a:lstStyle/>
          <a:p>
            <a:pPr eaLnBrk="1" hangingPunct="1"/>
            <a:r>
              <a:rPr lang="pt-BR" smtClean="0">
                <a:latin typeface="AR CENA"/>
              </a:rPr>
              <a:t>PAEFI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28750" y="5786438"/>
            <a:ext cx="6357938" cy="121443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olidFill>
                  <a:schemeClr val="bg1">
                    <a:lumMod val="50000"/>
                  </a:schemeClr>
                </a:solidFill>
                <a:latin typeface="AR CENA" pitchFamily="2" charset="0"/>
              </a:rPr>
              <a:t>Serviço de Proteção e Atendimento à Famílias e Indivíduos</a:t>
            </a:r>
            <a:endParaRPr lang="pt-BR" dirty="0">
              <a:solidFill>
                <a:schemeClr val="bg1">
                  <a:lumMod val="50000"/>
                </a:schemeClr>
              </a:solidFill>
              <a:latin typeface="AR CEN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i0.wp.com/consuas.com.br/wp-content/uploads/2015/04/CONSUAS-Rozana-e1429483786936.jpg?resize=1280%2C440"/>
          <p:cNvPicPr>
            <a:picLocks noChangeAspect="1" noChangeArrowheads="1"/>
          </p:cNvPicPr>
          <p:nvPr/>
        </p:nvPicPr>
        <p:blipFill>
          <a:blip r:embed="rId2">
            <a:lum bright="-2000" contrast="-20000"/>
          </a:blip>
          <a:srcRect/>
          <a:stretch>
            <a:fillRect/>
          </a:stretch>
        </p:blipFill>
        <p:spPr bwMode="auto">
          <a:xfrm>
            <a:off x="0" y="1714500"/>
            <a:ext cx="9144000" cy="392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R DARLING"/>
                <a:cs typeface="Andalus" pitchFamily="18" charset="-78"/>
              </a:rPr>
              <a:t>Características da Equipe</a:t>
            </a:r>
          </a:p>
        </p:txBody>
      </p:sp>
      <p:sp>
        <p:nvSpPr>
          <p:cNvPr id="21508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ndalus" pitchFamily="18" charset="-78"/>
                <a:cs typeface="Andalus" pitchFamily="18" charset="-78"/>
              </a:rPr>
              <a:t>Criticidade</a:t>
            </a:r>
          </a:p>
          <a:p>
            <a:pPr eaLnBrk="1" hangingPunct="1"/>
            <a:endParaRPr lang="pt-BR" smtClean="0">
              <a:latin typeface="Andalus" pitchFamily="18" charset="-78"/>
              <a:cs typeface="Andalus" pitchFamily="18" charset="-78"/>
            </a:endParaRPr>
          </a:p>
          <a:p>
            <a:pPr eaLnBrk="1" hangingPunct="1"/>
            <a:r>
              <a:rPr lang="pt-BR" smtClean="0">
                <a:latin typeface="Andalus" pitchFamily="18" charset="-78"/>
                <a:cs typeface="Andalus" pitchFamily="18" charset="-78"/>
              </a:rPr>
              <a:t>Reuniões semanais</a:t>
            </a:r>
          </a:p>
          <a:p>
            <a:pPr eaLnBrk="1" hangingPunct="1"/>
            <a:endParaRPr lang="pt-BR" smtClean="0">
              <a:latin typeface="Andalus" pitchFamily="18" charset="-78"/>
              <a:cs typeface="Andalus" pitchFamily="18" charset="-78"/>
            </a:endParaRPr>
          </a:p>
          <a:p>
            <a:pPr eaLnBrk="1" hangingPunct="1"/>
            <a:r>
              <a:rPr lang="pt-BR" smtClean="0">
                <a:latin typeface="Andalus" pitchFamily="18" charset="-78"/>
                <a:cs typeface="Andalus" pitchFamily="18" charset="-78"/>
              </a:rPr>
              <a:t>Demanda reprimida existente X Qualidade no atendimento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pt-BR" smtClean="0"/>
              <a:t>INTERDISCIPLINARIDADE</a:t>
            </a:r>
          </a:p>
        </p:txBody>
      </p:sp>
      <p:sp>
        <p:nvSpPr>
          <p:cNvPr id="1638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Sua complexidade exige uma integração e reciprocidade dos conhecimentos...</a:t>
            </a:r>
          </a:p>
        </p:txBody>
      </p:sp>
      <p:graphicFrame>
        <p:nvGraphicFramePr>
          <p:cNvPr id="10" name="Diagrama 9"/>
          <p:cNvGraphicFramePr/>
          <p:nvPr/>
        </p:nvGraphicFramePr>
        <p:xfrm>
          <a:off x="1266802" y="257015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pt-BR" smtClean="0"/>
              <a:t>INTERDISCIPLINARIDADE</a:t>
            </a:r>
          </a:p>
        </p:txBody>
      </p:sp>
      <p:sp>
        <p:nvSpPr>
          <p:cNvPr id="17411" name="Espaço Reservado para Conteúdo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E INTERSETORIDADE...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Que promove a atuação dessa equipe interdisciplinar em conjunto com outras equipes de outras Politicas Publicas a fim de garantir os direitos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600" smtClean="0">
                <a:latin typeface="Andalus" pitchFamily="18" charset="-78"/>
                <a:cs typeface="Andalus" pitchFamily="18" charset="-78"/>
              </a:rPr>
              <a:t>PAPEL DO ASSISTENTE SOCIAL</a:t>
            </a:r>
          </a:p>
        </p:txBody>
      </p:sp>
      <p:sp>
        <p:nvSpPr>
          <p:cNvPr id="1843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eaLnBrk="1" hangingPunct="1"/>
            <a:r>
              <a:rPr lang="pt-BR" sz="2800" smtClean="0">
                <a:latin typeface="Andalus" pitchFamily="18" charset="-78"/>
                <a:cs typeface="Andalus" pitchFamily="18" charset="-78"/>
              </a:rPr>
              <a:t>Projeto ético politico;</a:t>
            </a:r>
          </a:p>
          <a:p>
            <a:pPr eaLnBrk="1" hangingPunct="1"/>
            <a:r>
              <a:rPr lang="pt-BR" sz="2800" smtClean="0">
                <a:latin typeface="Andalus" pitchFamily="18" charset="-78"/>
                <a:cs typeface="Andalus" pitchFamily="18" charset="-78"/>
              </a:rPr>
              <a:t>Acesso a garantia de direitos;</a:t>
            </a:r>
          </a:p>
          <a:p>
            <a:pPr eaLnBrk="1" hangingPunct="1"/>
            <a:r>
              <a:rPr lang="pt-BR" sz="2800" smtClean="0">
                <a:latin typeface="Andalus" pitchFamily="18" charset="-78"/>
                <a:cs typeface="Andalus" pitchFamily="18" charset="-78"/>
              </a:rPr>
              <a:t>Compreender os determinantes das violações de direitos que levam os sujeitos à situação de risco social e pessoal;</a:t>
            </a:r>
          </a:p>
          <a:p>
            <a:pPr eaLnBrk="1" hangingPunct="1"/>
            <a:r>
              <a:rPr lang="pt-BR" sz="2800" smtClean="0">
                <a:latin typeface="Andalus" pitchFamily="18" charset="-78"/>
                <a:cs typeface="Andalus" pitchFamily="18" charset="-78"/>
              </a:rPr>
              <a:t>Fortalecer os vínculos familiares e a capacidade protetiva da família;</a:t>
            </a:r>
          </a:p>
          <a:p>
            <a:pPr eaLnBrk="1" hangingPunct="1"/>
            <a:r>
              <a:rPr lang="pt-BR" sz="2800" smtClean="0">
                <a:latin typeface="Andalus" pitchFamily="18" charset="-78"/>
                <a:cs typeface="Andalus" pitchFamily="18" charset="-78"/>
              </a:rPr>
              <a:t>Prevenir o agravamento do direito violado;</a:t>
            </a:r>
          </a:p>
          <a:p>
            <a:pPr eaLnBrk="1" hangingPunct="1"/>
            <a:r>
              <a:rPr lang="pt-BR" sz="2800" smtClean="0">
                <a:latin typeface="Andalus" pitchFamily="18" charset="-78"/>
                <a:cs typeface="Andalus" pitchFamily="18" charset="-78"/>
              </a:rPr>
              <a:t>Articulação com a rede de serviços socioassistenciais;</a:t>
            </a:r>
          </a:p>
          <a:p>
            <a:pPr eaLnBrk="1" hangingPunct="1"/>
            <a:r>
              <a:rPr lang="pt-BR" sz="2800" smtClean="0">
                <a:latin typeface="Andalus" pitchFamily="18" charset="-78"/>
                <a:cs typeface="Andalus" pitchFamily="18" charset="-78"/>
              </a:rPr>
              <a:t>Articulação com outras Políticas Públicas.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pt-BR" sz="3600" smtClean="0">
                <a:latin typeface="Andalus" pitchFamily="18" charset="-78"/>
                <a:cs typeface="Andalus" pitchFamily="18" charset="-78"/>
              </a:rPr>
              <a:t>PAPEL DO PSICÓLOGO</a:t>
            </a:r>
          </a:p>
        </p:txBody>
      </p:sp>
      <p:sp>
        <p:nvSpPr>
          <p:cNvPr id="19459" name="Rectangle 4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Regulamentação da profissão em 1962 X Ditadura Militar em 1964 – alienação e o elitismo marcaram a organização da profissão</a:t>
            </a:r>
          </a:p>
          <a:p>
            <a:pPr eaLnBrk="1" hangingPunct="1"/>
            <a:r>
              <a:rPr lang="fr-FR" dirty="0" smtClean="0"/>
              <a:t>Crescimento da inserção do </a:t>
            </a:r>
            <a:r>
              <a:rPr lang="fr-FR" dirty="0" smtClean="0"/>
              <a:t>Psicólogo </a:t>
            </a:r>
            <a:r>
              <a:rPr lang="fr-FR" dirty="0" smtClean="0"/>
              <a:t>nas </a:t>
            </a:r>
            <a:r>
              <a:rPr lang="fr-FR" dirty="0" smtClean="0"/>
              <a:t>Políticas Públicas</a:t>
            </a:r>
            <a:endParaRPr lang="fr-FR" dirty="0" smtClean="0"/>
          </a:p>
          <a:p>
            <a:pPr eaLnBrk="1" hangingPunct="1"/>
            <a:r>
              <a:rPr lang="fr-FR" dirty="0" smtClean="0"/>
              <a:t>23.533 </a:t>
            </a:r>
            <a:r>
              <a:rPr lang="fr-FR" dirty="0" smtClean="0"/>
              <a:t>– Senso SUAS </a:t>
            </a:r>
            <a:r>
              <a:rPr lang="fr-FR" dirty="0" smtClean="0"/>
              <a:t>2014</a:t>
            </a:r>
          </a:p>
          <a:p>
            <a:pPr eaLnBrk="1" hangingPunct="1"/>
            <a:r>
              <a:rPr lang="fr-FR" dirty="0" smtClean="0"/>
              <a:t>Compromisso ético</a:t>
            </a:r>
          </a:p>
          <a:p>
            <a:pPr eaLnBrk="1" hangingPunct="1"/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sz="3600" smtClean="0">
                <a:latin typeface="Andalus" pitchFamily="18" charset="-78"/>
                <a:cs typeface="Andalus" pitchFamily="18" charset="-78"/>
              </a:rPr>
              <a:t>PAPEL DO PSICÓLOGO</a:t>
            </a:r>
          </a:p>
        </p:txBody>
      </p:sp>
      <p:sp>
        <p:nvSpPr>
          <p:cNvPr id="32771" name="Rectangle 4"/>
          <p:cNvSpPr>
            <a:spLocks noGrp="1"/>
          </p:cNvSpPr>
          <p:nvPr>
            <p:ph type="body" idx="4294967295"/>
          </p:nvPr>
        </p:nvSpPr>
        <p:spPr>
          <a:xfrm>
            <a:off x="457200" y="1196975"/>
            <a:ext cx="822960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2400" dirty="0" smtClean="0"/>
              <a:t>Foco na subjetividade e nos processos psicossociais</a:t>
            </a:r>
          </a:p>
          <a:p>
            <a:pPr eaLnBrk="1" hangingPunct="1">
              <a:lnSpc>
                <a:spcPct val="90000"/>
              </a:lnSpc>
            </a:pPr>
            <a:r>
              <a:rPr lang="fr-FR" sz="2400" dirty="0" smtClean="0"/>
              <a:t>Contribuir para melhorar o fluxo e a articulação com toda a rede do Sistema de Garantia de Direitos</a:t>
            </a:r>
          </a:p>
          <a:p>
            <a:pPr eaLnBrk="1" hangingPunct="1">
              <a:lnSpc>
                <a:spcPct val="90000"/>
              </a:lnSpc>
            </a:pPr>
            <a:r>
              <a:rPr lang="fr-FR" sz="2400" dirty="0" smtClean="0"/>
              <a:t>Reflexões constantes e revisões de seus posicionamentos diante das situações e dilemas</a:t>
            </a:r>
          </a:p>
          <a:p>
            <a:pPr eaLnBrk="1" hangingPunct="1">
              <a:lnSpc>
                <a:spcPct val="90000"/>
              </a:lnSpc>
            </a:pPr>
            <a:r>
              <a:rPr lang="fr-FR" sz="2400" dirty="0" smtClean="0"/>
              <a:t>Não é terapia mas é terapeutico - compreensão do sofrimento de sujeitos e suas familias em situação de violação de direitos e visa a promoção de mudança, autonomia, superação</a:t>
            </a:r>
          </a:p>
          <a:p>
            <a:pPr eaLnBrk="1" hangingPunct="1">
              <a:lnSpc>
                <a:spcPct val="90000"/>
              </a:lnSpc>
            </a:pPr>
            <a:r>
              <a:rPr lang="fr-FR" sz="2400" dirty="0" smtClean="0"/>
              <a:t>Atividades combinadas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fr-FR" sz="2400" dirty="0" smtClean="0"/>
              <a:t>« O psicólogo baseará o seu trabalho no respeito e na promoção da liberdade, da dignidade, da igualdade e da integridade do ser humano, apoiado nos valores que embasam a Declaração Universal dos Direitos Humanos</a:t>
            </a:r>
            <a:r>
              <a:rPr lang="fr-FR" sz="2400" dirty="0" smtClean="0"/>
              <a:t>. » </a:t>
            </a:r>
            <a:r>
              <a:rPr lang="fr-FR" sz="2400" dirty="0" smtClean="0"/>
              <a:t>(CFP, 2005)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R DARLING"/>
              </a:rPr>
              <a:t>E se fosse uma enfermeira...</a:t>
            </a:r>
          </a:p>
        </p:txBody>
      </p:sp>
      <p:sp>
        <p:nvSpPr>
          <p:cNvPr id="20484" name="Espaço Reservado para Conteúdo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pt-BR" smtClean="0">
              <a:latin typeface="AR ESSENCE"/>
            </a:endParaRPr>
          </a:p>
          <a:p>
            <a:pPr eaLnBrk="1" hangingPunct="1"/>
            <a:endParaRPr lang="pt-BR" smtClean="0">
              <a:latin typeface="AR ESSENCE"/>
            </a:endParaRPr>
          </a:p>
          <a:p>
            <a:pPr eaLnBrk="1" hangingPunct="1"/>
            <a:endParaRPr lang="pt-BR" smtClean="0">
              <a:latin typeface="AR ESSENCE"/>
            </a:endParaRPr>
          </a:p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</p:txBody>
      </p:sp>
      <p:sp>
        <p:nvSpPr>
          <p:cNvPr id="20485" name="AutoShape 2" descr="https://encrypted-tbn1.gstatic.com/images?q=tbn:ANd9GcTSxDG_D7c3SuezbCiZUvU3tkT5jL2FfMoO_Qzg0paQSSJCmEJL"/>
          <p:cNvSpPr>
            <a:spLocks noChangeAspect="1" noChangeArrowheads="1"/>
          </p:cNvSpPr>
          <p:nvPr/>
        </p:nvSpPr>
        <p:spPr bwMode="auto">
          <a:xfrm>
            <a:off x="155575" y="-2414588"/>
            <a:ext cx="5019675" cy="5038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20486" name="AutoShape 4" descr="data:image/jpeg;base64,/9j/4AAQSkZJRgABAQAAAQABAAD/2wCEAAkGBxQTEhUUExQVFhUWGBgXFxgVGBcYGBoYGBUYGBcXGBkYHyggGRwlHRcYITEiJSkrLi4uHh8zODMsNygtLisBCgoKDg0OGxAQGi8kICQsLCwsLCwsLCwsLCwsLCwsLCwsLCwsLCwsLCwsLCwsLCwsLCwsLCwsLCwsLCwsNzQsLP/AABEIALcBEwMBIgACEQEDEQH/xAAbAAABBQEBAAAAAAAAAAAAAAAEAAEDBQYCB//EAEMQAAECBAQCBQoFBAEDBAMAAAECEQADITEEEkFRBWETInGBkQYUMlOSobHB0fAjQlKy4WJygvEVByQzFnOTwjRDY//EABkBAAMBAQEAAAAAAAAAAAAAAAABAgMEBf/EACQRAAICAgIDAQACAwAAAAAAAAABAhEDIRIxBBNBUSJhFDJx/9oADAMBAAIRAxEAPwC+wOEl9GjqI9BP5U/pHKJ/NJfq0eyn6R1gh+HL/sT+0RO0exFKjz23YP5nL/Qj2U/SF5nL/Qj2U/SCGh8sVSFbBvM5f6Eeyn6Q/mcv1aPZT9IIaE0FILYOMFL9Wj2U/SHGCl+rR7KfpBDQ4EFILYP5lL9Wj2U/SEMFL9Wj2U/SCWhZYKQWwfzKX6tHsp+kN5lL9Wj2U/SCgITQqQWwfzGX6tHsp+kLzKX6tHsp+kENDwUgtg3mUv1aPZH0hDBS/Vo9lP0glodoKQWwYYKX6tHsp+kLzKX6tHsp+kEwmgpBbBvMpfq0eyn6QvMpfq0eyn6QS0JoKQWwTzOX6tHsp+kLzOX6tHsp+kFNDNBSC2DeZy/Vo9lP0heZy/Vo9lP0gloTQqQWwfzOX6tHsp+kN5nL9Wj2U/SCWhNDpBbB/M5fq0eyn6QvNJfq0eyn6QSlDxbcP4QFVWXGyaRnOcILZcYyl0UIwcv1aPZT9IfzOX6tHsp+kXvEOE5WMtyDcXaKvLBCUZq0KUZR7BvM5fq0eyn6QvMpfq0eyn6QWiUVFgHPKFMlFJYgg84f8boWwTzOX6tHsp+kLzOX6tHsp+kEtCaHSC2Y7jeFR0y+oj8v5R+kcoaJuOj8df8Aj+xMKOaXbN10aDAj8OX/AGJ/aInaIsCPw5f9if2iCMsdKejBrZy0LLHbQ+WHYiNoTRK0IJgsKI2hZYkyw+WAKIwIdo7yw7QWFEbQ7R3lh8sFjIwmHAjvLCywWI4yw+WO2hNBYHDQmjtoTQAcZYWWO2hNABwRDERIUwmgAiaE0SNDZYAOGhNHbQ4QTaE3Q0hIUkXLRb4TF5erqaudBGcnJIVX6xMqYo30pHFlTk7OmD4o1gn0pU+6AsRwtJBKXCu133+cVuFxxAt2aQUjiKhU/QRiuUXaNHxl2RSwqXelb/doPmJRNAGo/NqPqIExeK6RJDdh98BYactJa0XcpO/pOlr4d4zDZFNpoeUQNBmOxWdht8TArR3Y747OWVXoyHHh+Ov/AB/YmFD8e/8AOv8Ax/YmFGEu2bR6NJgR+FL/ALE/tETtHPD0/hS/7E/tEEBMap6MqI8sOBEoRHWWHYUQ5YcIjqdMShJUtQSkXKiwFW+JaBkcUkmy37Ar6RLyRXbKUJPpBARCyQwnv6KFKG7MPfX3ROgEhyG8T8oyflY12zRePkfwiCIfJDrJG3eDAysawqB4kfKJ/wAzF+lf4eX4ifLHXRmHw6woBQpWJcQsgEgZuTgeD0gl5H2HQlgadT0wVamv8ohVidhDYllEDXk7eMcBER7pfpSxRJUYpBLOx8bROEwFMwyTcV3sdtIWDSqX1XJTzr3Hbaj90VHyGuyZYU+g3LCyR0JqTv2awjNGg8Y390f0x9chssLLHOYnXwiKaWNz4mIfkr4WsDJ8kRLnJGvhX4QDMU5Zye1yB3aw65ZA37KGJfkP4ilg/Qzpk7+II+IiTLFYtNKqryAb6++IZOJIJYs1Tt2wLyH9QPAvhcNDgRxhp4Ve96WNH7omaOhSjNGTi4siRJGZ+bx2sAkx20M0L1xsHNnCEgQ6kju20jtoWWD1xDmzlJa0Oow7QzQ/XEOTOGhZYkaE0XZJjuPJ/HX/AI/sEPHXHv8Azr/x/YmFHLLtmy6NNw8fhS/7E/tEFARFw5P4Uv8AsR+0QUExSehURhMdhMdhMVnlPxYYTDTJzOUsEg2KlEJS7aOXPIGFYJGD/wCqHG3mpwyDSUylt+tQdI7kl/8ALlAfkhxUE5Vm1ox+LxSpq1zFl1LUVKPNRc93KLLyefpAdI489SVs78FrR7fwacDY9xiXjmIVh5ZmD0QQovs7KSe4uOyM9wbFsBWD/KLiKZuHXKL9dLOkhwd66b8o89o62t2TYfjUtYrAy/KGSVqR1SHZixt2xmeCcJYddayNnb4RecP8gMKCJg6U6spZIfnRz3kwv5fS3x7LbBoBUlctQSllZ0GoZmBSdDmI5M9IKWotbSJcPwwS6p0g2TLQnrG597x0YptLicuWKk+Rnk1MIkAt8ID43xJMtZNpeYh7B6MDsCX90UyfKqUSwI+6Ht0jpWzmZpTN5Gl9G8YjlYgKDh++9gfnGeHHkrUZYUNzXTbl/HOLDB4wAEk3Uw1FGDQ6EWQWxsQO75GHUh6gl9ICm8RSEu/3tBGBn5paVbue5zAA86eEZcxLWe1dHbvgPFcWlAM4dVA93Ou9PlFkoJLggEG4IcEbVgD/AITDsodElltm9LdxlLulv6WgACl8SSlnN691G9xiabxVNswivlcNRMVKE3McgoKpSooFQTXMlmoG0fnDxHyX6xVImZQfyLcpc/pUKgciD3QwCcVxhIFT97QDwbFKmzVEeiEsTo5ILeAfv5xBg/JdfSFU8pUkBglJUX5k0t92reyMOmWkJQkJSNBufnABZcIlkr5AH30+cXHRxV8AV1yDqn3gj6xeZI6MTqJz5VsHyQskEZYWSNuRnxB8kOERPlhZYOQcSDJDZIIywssHIOIPkhssElMclMFhxMR5QD8df+P7Ewol8oU/9wv/AB/YmFGEns6EtGp4cPwpf9iP2iCQmG4bL/Blf+2j9ogno4F0QQgR51/1n4hllSJI/OtUw9iAEh+0rf8Axj0vo48P/wCq2N6XiCkAuJKES/8AKq1fvA7oUnoqC2Y5KzF7wJ9IBw3DSzqDdsX3C5bEMAOZjiyT0d2OLRreGJLc9jFvLkOG1iv4ZLJjQ4KXUCvePjHJZ0ojw+BYczF5w9WVLGCcPhw1bRHNwwJAuBW7HsPKLjFtqiJ5Ek7KvjPlGiUQHJOwBP8AEUWK8ppk05EPLTrXrHk+nYIsPKvhpUtC6ZcuTsIJV8D7oo53BZawSoF/1JJCg1XGn8UtHQsCi9nL7W0EJxyCk1TShBq7V8ILOFlzEgLloWm4CkpIHYCKRTcO4TKWl1pJOYj0lJcAJHWCSAddI0aAwjUzYBPwUp5coSUZUhRypShIGYtyABIJO5aKnH8JmrGfDqAYl5aqBiXdJFlMpi9DSoi2lTHWtWQqDtR2Ddm9D3x3w6dlkBTFVEWBJLpTtU3h2IzHD/J/FzVNOPRIo7KSpR/tCXAtcmm0bJQTLSBQJSAANgKU5WgXAcUM1QAlrCWJJUlQAb+osD3QuOYRRGcLYDKFJyu/WoxcNU87CAAxE1wCGY2J2iOTjUqmGXchObucA+8/GKKfwjFLQkInIQC1CFOkbg/mLaMO3WLjg3AkYdS1JVMWpQAKphSWA0SEgAB3PhWkCAGRKYk1cTVl2Vly51atlTUA30i0myw2Y2AfmzV90NLkEmYjMAk5nBo+ZSnYsdCImwS86QW7rsdQ+rEEd0AFbiJydVJHYa9mkUmI4qkKXVwAGdjZwW+9I0S+DyXrLBYuHq/iajkfCM3xPyfkJmhkkImVKcxyuLNqKqs7QIC98hJ3Sgr0ZTPtmABHKhjW5IzXkxMCJoQAAkpygAfpYgDaxjVgRrB6MprZDkh8kTFMM0XZJFkhskTNCaCwIMkLLExENlh2IiywxRE2WFlgsKMH5RJ/7hf+P7Ewom8pU/8Acr/x/YmFGDezVdFbhfLeYJUtICKISHY1ZIGpgyV5eL1Qg83I7zWPOkqcJAH5RZ3tuYsMLwyYuwy0Dvp3xm8rXbHHFKXSNrjP+onRpfokqUfRQFFz27DnGCwvD1TFqmzHVMWorPNSi5poKxoMF5Opdz1laknwr8osl4PKGCXNtW+XzjnyeQ3pHbi8fjtlD/xijsB40+/hFhwzg5JoC27ad8aLhnCCKqvtpbaLlUkAUSS3x8Wjn5G1UVGFk9HR37b0izws8CsC4gFRNGsf490V08zEmgJbQM/c/wB0hWBrDjaXjK8U8q1pmK6JSWFKgFyDubCAOOY/EdHkkyZxK2CliWrqg3AIepHhGRVg8RX8CdU26JfwbaOnDr+TZx553/FGsPlXMmDLNIy3dk3tfvg6evNKCkMUnqu5FFHLRr1pWMX/AMRiCCBh52jfhr5ct40/CErlyUS5qFJIUpdQXygsRWjhSgqsdCnyMI6GlYoJd1hJf82YkV12tBCOKdRSgtCsoJZKiXOgqNSw74GmrmSwOjlLIrVKFFwFFqilucAGZNUoJMkpJPSEFIGcoYovr0plVO0UWW0ozkSyQUZQknckAUV6VyADp2RLh5sxEpJCCQAAWUkEMgOWUzgNoX5RT4jCYgIU8pQASp/w8KE+jyr4RaY+ViXIRLT0dE5s6QSQwU4vcEW5wxEieIFASgM+gzDMRXw744xXEs6GdJc2SQqgqXoBpA0tGNvLlJCdypAJG5q/iIgxcnEkJCkDklJSWoz9YMAPurQwL2XilABg4YfmQB766xIjiRF20FVygL75rd0ZeZhp/SlBkyzfIZhT1kgkOBv7w/OLHA4HFoHUlSEs7ZSkXqXpdzpCAu5Cs61VLZi5QVay5JFhW6olClpKh1lJcZSQXLgU0sQo9hEVC5E05hMQkrzoUUmYwKeiUkHMGq6B9tHWHlKQsNLy5goMJ2cFQGdNMxb0SHbWFQFjMxqwR1adqPhmEBcXmBkqIYh2emx/+sBzkTirMrDElrGahSRqSxU32bQBjZqylKTJ6PKf6dQXFC8MC3w+KAWlQIDEENFxi/LFCCpOUZhuWFnHxjD4fMP/ANRo1W7771APZE3GOGYtcwkYaYQwDsmrABw5fSFKXEmSs1A8uP6EW/Ubwv8A1tslHiS3dGPVwbFgf+CZXkIjPB8V6iY22QxPtX6TTNr/AOtC3oJ9944meXYT6SEPyJjGnhGJIYyJrf2GAZnk7iXP4M69Ooa1+lYFlX6HH+jaL8vlH0UyxTXMe+8cJ8uZj1MvsynwDRj5fk7iS46GcNj0ZY9sNL8ncTcyZgI0KFfFofsX6PibeV5cqq4lnYsR84jPl0v+gc2917fWMMrhOLFPN5zb9Gsi3IRGeFYoj/8AGn//ABrb4Q+f9hxLXjHlQtU5RKkucv5f6QIUZXH4Of0heTNBpQoVsOUKFyKo1vCMEClLguUip7NyLWjQYPDVDudBox7NvCI+GYYZE39FOupTb7/1cS0P1Rp7u/fmf9+ZKTbPUWkcS5LFg7+PN2++2C5MvIXd1bU7wP45R0pTUFD7u0k9n+onk4dbcyKjXxLwUJsizperk9oIDXg9BSQwDDltHEvhwTev3trEkwgBhDol7Ip60h6U+xFVJwxWoqUGRonfmXtB2LokmhP5QSwO/ueK/wA4r6KezMH90RJkTlWi2TN7u2nzhxMPLTeKvzlVmABscwvtu945ViEC6qmzFu3lE2YFx0h3r984BnSU6g7ekp2rYvsYkw5TVk0YVJeptvs8CTVhSrmhI+/CO/x4pRv9Il2d4xTIdCCctg7O5FPfFWmTOUsrCUoJypGYZwEgkuwUmpURrYRYzpzUe+nZSIZM8pDrPh3gffKOkgExcmeUlJKC9GTKIu71M0s27Hvi9llgaGqlHxUVD4tEOfN1gaEa9l/D5xRcY48otJwyc81TpB20Kq7PX7EAFrjuJZVCWgBc1fop0SBdS9kj32hkScpNcyz6Sjr2bAVYf7iPg/DBIQpznnKH4izqWJCRsmC1rDAqp2V1/mGAHjcJ0gZ8qhVChdKh+b5cw41iLhHFFKUuUsATZbBQf0gbLHIgg98HiW33eKrjXD1LabKpOlAt/UKHIfeRtXcwAWasPMUuYvMZbolpBTlJGVa1E9YKDspqjSODh52k+YTSiugajO+WUC2jOO6IOC8TGIlhQISoXHMFiCNDccoLWS7P/Ndu8QACcfmDosrsVEM9uqoNms4cim5gWThRkBLKKeqSQ9QPoRFf5UThRWVSkyyym5mUulf6A7tQlrRNw+dnlmYxSJigoJU1AEJSbf1AmAA6UlIKXYJcPTnGkGJfev3r2xl5Rch94uBNU7EhBdmDE+F44vM+FwDlYwCjvyb6Q4xY3Hz+MVcpaj1TWtyG7NvjDqmJBbMkHahdxy1jis0LLzodtdN/fHHnY07LjweA0ZaEKCtXqRXsjno+sCGYj9Br4/SCxhnno1bspDDHJJbMl9nIvY9lICTLTV1HWjC/heIp0yXdRVtmATQWqw5wCLUYobh9nrvHJxQ3HcU/ekVuGyWSp2rXbuAvHUychgpLqBLOKij94sdILCjP8dxLz1n+3b9CYUD8aSDOXX9Og/SIUdcekQajhiUplywRlORLWJbKNu29oPlSUgfDu23gThxaTLZqoTcOT1R3n5QfIQGoD2h69r1jJ9nZY+GkAHNrYPpuWam0HyC1TEctSQLgnYWB+94RqHP8Qf8AAY0+aVGtBFXxHHoQQCQ+ide2OOM8T6MHKkqVsLgC7bmKPC4wVUE1KnKsvWbmS7n6QpMzeRLQVPmqWSVAAAdUEi1yb0PKGm41CACEDMGoWdtwYXnozAZXBo50LVDeFObx1jMgvLS1gbsdmO9YzaMrsjw+NKwSnKBtTTuhp4Kx1cpTUnfnen2IjxmHQesQkBh6LpG9BaIzLlEJAmPdyKuxr8oVAWmF6QA+jlzaF6sHB7gLbxNOmpSa0PZyMAcPxSJaCilVitQQwIs2xtSCgqWtlOmlKkULVB+9e+PQ8eceKiZyWwfFEKNi491x3ijwpMx0Eq6u/Jxz1tEXFMdLlgsQo1oCNtT93jKYvylK1dH0IUP0pUoF70PL+0692vtinVkFnxzjC5pEmS5UqwH5qVJawr9vGh8neCDCy3PWmqbOr3BKXsIbyQ4Ph5cozErK5xFekGVaRR0AVcBrpe0XSJ6D1TSlCafOkN5I/o6YNiBmP3yqeyBUTGUdL076sTTSDhhQ13HLviFaG1B0b3RYiCYpmV1qNz3LmkdoWwc07vvaHWsB2YEUqXroDWBv+TSWC0ZTQA1If/fbGbzwT42Piyn47glylecyAD61Gp//AKAfqFX3g3hOPRNSF5usw7C2vuiwnYhKaNmelt94y86SmVOBlGkw0lmhzXVkGtFOw250pZI3VhRYcbwipqSlAYqbMXoW3S1TQV2pyhpUlSJYTSjs3NRMTeepXlFM12Pe9IjW5ufC1r7CHyS+iOcNMax++UNjhmmqZaiAMxShydy5NmNL1ibA4bKyj1qAgAgO5YDlp8Y4Xh15ypTiwdJ30pfd44vKyRlSRpFEJ/FLpXlduqtIPJnFjYxzKwc5IV+ICkUdBIdqmjkgj5x0nDlSiopersRR/kWhsPgwApklLht9CXLnkPGORMo7mISoAGaqruXNr0MSYfGJSkgzFACgBUCSdqfdIExXCZiiVKm5khLgVSHZmvTt90TYPhSE5MxC1gP12obUI8H5xVD2Sr4ihLFS5iwe48393viTDcR6QhgsJL1IcAnca0PviFSJaTlOTMHykDKGrQ6NA2Emy2P4hbRKXCQQfjSJ4gW81CiQTMZJooZCDsxvTsjiZ0qSFJUlQpl6zUOjHugWTxZKgpMtBUSXfbc/HsiTC46YpLmWWFC/K5+94fFhZT8YkLE5ThItY7pB0EKA+M8WSZy6gWoAWDJAhR1xWkQejYGS8qXvkRX/ABHhEzJAZ37L/wA98Q8MbopYv1E2/tGsFEMXNIzrZ1JnUoEX25fKKLjnlAEq6JBGc6/p27zHfHeMBAKU1Ni2lHrzaMwqXKcFKM7kPdy4Ci5erFUS3RnOfxDTEqCqksC5ZRLqYnx7blt4KTOUtDoChY6HvKfDnBM/CgoC8ii1CD6QD0tdmivk4YheaWpgeyujbfAxnRkMqTOR11EKSQ4e4rtp/HeO04haxlWa1zBrs4cE9x3hsWglJeYaekDsGNGpakPhJYCswJUkigI8K3e33WBbQzpWHWxT1g410+NW7qeBeHwaEIFHIuRQ5hvzaOJvEVOwSqlHIFRsX+cA4zHXDlJOm+o7O2FYnSC5nEEKBTlAUHcKvyL6g/xGcxc0ZmDJd2FgdxzPKGx2LUoBQDkVDG4dlM3JnH0jP8UxhzJFaVSrUE9/ZaKjByZLkGTMRMWSEuVCl6NyA07I1vA+HpTJClEGYxPVbURScF4KqYkTUrKTsR93jWy8ElCCUjKvUm5584qaUdIcUc8PmBworrXq9uo8fjFlNkgdcTCQ35iGvYbCMtgMcDNaYoE/lYEdobXt5DlFwnHSlixSQ4Icim4GsRIpBcifMsJlNaA10FRQ3FNtIlmYpYUnKCQLsxpv3QIJiQ4J6ru2VmfW9dB384ZKkpRMWkqDuTmO35k1sda/yrlVMYTPQk0OYvVxT3v8IFnpTQFyRlYkbVrTaBEqnOVJIKVbjW1Dp7r7w8pROayCWoSBW5fcEDlEsVnaVTSVKSCogBwCWKdG0e5gfi0kTZeVIzAVpVSFPQ73DRDOxQSnKUEKOqSRUWci70iTC4qaiolFZIehbcihuafCHV7QGVxuGn4ZgVHKqmZ2OZPZrf7eD8DxmWQlJPXZ1ElszXp9g1iyx3ExMJCpRv1nYB2Ykv2xi+M8KU+aSC6lABKSHcktR+f3WN4S5OmiHo9F4dKzoUUlFBRTFiCXF7G1eUS+ajIrKpSkKuS/VLVbVqu4+UeZcH4+pLpWVUqMqiBTQsWLsNxGv4dx4TAAmY2yXFO/w98KeNopSLuQheXKJpVsoWpy0pp8KRYLwhopT5VDKRUi2w7IoZc/o1lSSomgU+1TY/J2g7hnGAsFOfLMcOzVY3Y9lv4jKqKs4VgkkijClFOaD4i3KDV4FBBA6NBHWP5Q+tPpFTisZPzKBHUulVRSltqUiWZxGWpIQUlTi973qNHg6EFy5HSJylYUBuRMc99f9RwqUlOYBNQXFvj3XiGVKYNlIB597cjWBp8oPVZo4NR2gQ1sZZpw7JBDJLPQaO7Nr84ilzlAZQrkogM1HB+FuUOmYtYSQlgKOCHa9X0+6RziJeaWpwJl2y+lQ2J190PfwRkeMKWZy3LlwHYCwAs0KAOJ5DNUc00O1MovlD3O8KOmLdImz2rh8xpMsn9Cf2iKfjvEVqGWVQ/q2roNTFYeK9KhEuWsAJSkLLsWyC0AzpCgk5JuooWIopqZgbRlK10aOX4cTMMGNCGLnMSTWrve9XiLFYkiqDoKizs1Gpp4QZPnpKCk3VQG2h7m1f8A1FZInISAlRck/mpfs598Z7ogLlYqYkl8xHK3M7QWk2IRmD2Y94I3jmRPUpJSkgWIDB+w98TiaEoUFFgzpIu/zFvsQ3XwCGbPRMUyklF6i1vppdjEkhAtLXlarP1TzS/PTt2aIfOgFBRY0vS27awJj+KprlckGpYt3tY7dkSFguM4hMQtSiSpJFCPy703DWJq+jwHieKlaVOCAkC9+sWYHUVHvhsfjSZRJchRALkakPTxNG05iM3M4qEKUEglJsFNmH6majco0jDkZtk0ziFMwULkEC1QS/LV4v8Ah3CfOEpmKUygwavuOt/dGIlSlTV5Uhy9/rHpHkzw5clI6ynN0g0b68+cbSioLQ4qw/hKjLJQe2vwO0WeLxqACFqv40LeECJkAelmodXJof8AXiY5xXBZU4UVlJ/M9CSLdtvCOVvZoT4iVhloSWbRKhpcgk/eo1iAzpRUAR1xVLnnQP2inhA8vDmXLMskUPVOr0Yc2PxibE4QrSlUsgBrObAAkU7Gt8Kq7GSTOJqfKQAC16U356vakMqYlRZigguWLOx13BHy2hpjkITNllnGVY13fUWHLSOjhEhAYMHDEfl1HcCLaiAQRi5KUoPRpJFT1SSabCvKKucQfSBUNC5YVsWtX4HtixlcMWx6wKjVKkKoxdnFOy5uXDQpZEiWonrkDNk1UR6TVHg28JrdgwaVNlBSUpSXo+zHdrX+N4k4pjJSCklBSTRLEkOCbV93bFLxMnOlyElkm3WZiVJFesyt6t4EvDMuU6UkoTRm616KAqQKFopCTDV4xKkkEdanWIB0Zn3b484z3E8N0ZK2B1DDM4N6MafN7Uizl4fKFjOcqhmSVOTswIDpPbZjWIpuLS6fxwFJIcsUuRUjYi3J+VIEmKSR5hxrCGSt8rJVYguD2H5QuEYtKVAlTV20pc6RuPKPghxCAE5nUoZaJAYu9mGjht+dPL58tSFFJoUkpPaCx98duKXOOyGqPWpnlLhwEoDqVRlelWhrWpFPds4uMMAQlYShrkqIGm2mgjxnhmIKVpUagEPVqaisbnAcRUtTS1ZULcZSa0Dg7DZwTXeoOWTFRSkXMzimIK1IUwTUUAIAc30dw3jDYXCgqCi2yQ1KqzAAs2oPbDcO4apQCytQqywh3Tq1fFxWp1gt0ITlzqWQLAKJa5qTTfsOwjBxoZosLg0qQxIJcqANydb/AHaIsfKBJdIHg9hrqL1jO4Ti4Qo5yoJagIcWrV3u1hBypqZqUqBIIIbLUAg1HYx7qaGFRVlnhcYQlSQQoWAIY2t97eFHj8XNQ3RsEmpdgbHU0Gz2rB81WUBQBKK9YflPyHfCl8U6SyMxSes7ZgHYuBXc9nfBdAYvic/8VTkKNC5oapFw9DCi34rNSJqgCwowIA0GkPHVHpEURjEFKUXSSgBJItQPYVAre7XOhEuS7rYACoqHJy0bNcvoK6QNU4fOspaXLcBLMoZWAber+F2jrgalTgSoBtMz5UjuZ6aantjNqwJsNiZqwQhmBcvR3ZJoLgE798czklSmWlOYFnGZlDvr96QZh5yUkASwyaUDMeqxVubltBbclJWiaplKIqbCr2Yin2R3TroaGkgpVm6tn+rR1PxyFK6wAo/Vbxbx912jifLKAyCVC/ZrZvu0ZCdxJeZOYkZySGDOAWqNbW5dsJRsG6LjETklZqyCPy600Ghv2e40mLBzKJcBR/MQ73cMw3YxJ0ih0inSyclAXcEVV4/ERU+UGNzAJB9Eluw1jSMbdEN2PxPigBAADB3BFSKBnuARtzipwkjpF8tb23gJZc+6NB5N4HOoXFaHT78Y3SUEBoOEJRISaOewEd5GkG4fia1HqgOaAEtqCG3B5bwYrApSB1w1AyrGnuix4bJlMA1f6hcB/FnveOWU09lJMqF4iZOVkZSFeiXcAnSur0r2QVK4XNy+ksFnfmNw3j2Razx1nYuaP3Ufx90To4qAhloUA9SC7c925xNr8KoCTwyYUVB5h6Waxsbi/wAYJ4PhSkOpyUkilwTUG7EfzuYNTxCWqXVTV7C72+MPL4pLR1q0Dn+Wv/ETodHGJllYYJJILMGDtYB6GldPjA85apQdSFAq6rEZgXOxD3G5asWSOKSS5BSCRUG39J79/wCI5n8SCgxTnTSqWU1KFhX4wJqgoqcNPFVLCltcIJYduRq0tAuPWokJmBST6QJCgpIFamx5g11eLHB4+SoKCOqpLgggpIUNKgPEk8JI6rAqBKgdyTVlCz91oT1sRVT8IgZA0wqQXdIJs4DNz0G3a1dO4aCCrOqhKnLJTlDKCVANlLEB617o0eDVmotaTndhTKxoopUAHJA+6QLxPBPLVLCmUhv1MSFKAJKXNKaX7aUmKgDC4kzClSiQkE9VahdsyglIAIbmS42rAfEeEGcsGUZYKU1QkBJzOo9ZDPdqgke8kmbgky5jBQ9FJV1cxSpwrqJTqApNC75X5g6TjlJCkpmJSsqcKCArMKAgULKFrtURSWxGeklcr8EZSpScpKiWBAIWSSQWD0NTXV4zHlTwSXmQqWQlUxDhISWUtNFJTqCWcBuW0bebhiubnmD0ipIYjMRSqmoats7ioir8oOH5xLlpzqmILpygqUASEggJH6lSwC1zzjTE6YmeX2oXaNNwHGgHKHNGvc11bspS0A4zgM9SwUSpiukIysg1zqlhN7OZ0sD+9McL4fiJUvpFSpiUU6ykkJq2WujuPER1SjyVCNthsaPR6YgH8pDOFBNKilC72NuUWuE4mkJIynOly6aa1BOwHi/ePPF4VaFD0VsnpVGS6mRfMoFIoxcRo5WOmJYdEoCY2UMc3W6QpORnAPRLLPZtHAyl48viJWaH6Xv/ACEuYCCetow0sQ9tq9mrOVJTLlJJQsXchi4UOylXvGMC5wPUSVJJUlJCVEqKQSpks7DrA8xaLHyfmqmIOZKujzJQVpStQzrbIkKSD1lOABfrAaiIlimu0VHJF9MvZGJUsn0QOZU1C4sbvTXsgdMxZWQhWtV3IGmgVZjWtntA8rDT861qkTRJlqmAqMtYSMhVmVMpRgHNKNzixlTZiGCJKlJmKWJakIJEwy1LSsdQUyiUtWWpKWL6CPW18KM3xLFzhMUCSSGqb2G9YaCuI8cSqYVNcJNP7BCjWPSEQjj4ICJeUBKEtmBJUwoS4I595ixwHGEoqpbqI0BYHsandChQSghhOG41JUAol3Z+rYnR2fw5RFMxUsrBTMo4JDKYjlTtuNYUKM/WrFY+NxQyhSZlQbZSxS4YgNd94oeNzETZ5TmOVLISWagDHSlX0hQo0jFUJgi+IIJQM5YqyqLK9FXa5NH51jN4yYyyCdfdp8YeFGkVQifh5QPTcijsHLHa3x7jHoPAhKCHzdhKS42tdqQ8KFkimUi5E2SUpClgmtWVWzPSJTjJKCGUAHr1VXNDpChRi8aLs7GOlnOkqAYbK5WpSvugHhuPSoEGZ1Xsyr66Ur8oUKD1RoLI8fhJJOZM0gk2ZTGljSjhw/fSKucoSFKSJhUkGjv6KiQUkWcKHOjw0KBQQMHn44AJUlegCksRQkFOnKYPDWG4Zx6WlRCnIzOm7gOKOO0QoUHqiRZco45Izl1KzdUFYBB5E7lqaaR3i8RLKSqTPUUpzKUCFU6oDgFNUhnZ3qb2hQoXqQ7KHDcQUkrQVGxLcgXPf9Iuzx8JZCVAryCpSfSMuWpYUSHIfMO2u5hQoPVFE2Dz+IIWUpmlKj1VOy6qKLKo5ZQu9toE8/ykKTMAClflzszEOCXU4ZqtW1IUKK4IC4xHEZCJbqdRZISAVgOB6SgRcuVHmR2CvwuISiZLmylhMwpXmJSSxWFJBFKFJIUGo6UQoUPiltD+neP8oJqelKJkv8XrK6hYK836FIQDYJyyFj+qUnSMlxTyvmLlSsPOly5kuV0eqwVdFJVLGZQL1Kgs2qkQoUbQbfYFVg+NrQFZWGaUmSaqBZIACgUkF6WtvBk7ymWShXRyyUlCm6zFSROrfUzlHkQGhQo2WWaVJmEvHxvtCwvlMrMOpLotaq5651qVVjoVC12i8wWMMmWhQEp5M1M9Cmmk5wiUmZTMARM6KWSCOr1srOCFChTnJ9suGKEP9UG47ywUxlHoxmCh1UzOqFImISiprlTMFTdhzhsPxVMyWJCSgJT0oByzXKZyMQnKSpR9AYqYBSuu0KFGLbLKfiipZmqIUztRjTqjlChQoSWhn//Z"/>
          <p:cNvSpPr>
            <a:spLocks noChangeAspect="1" noChangeArrowheads="1"/>
          </p:cNvSpPr>
          <p:nvPr/>
        </p:nvSpPr>
        <p:spPr bwMode="auto">
          <a:xfrm>
            <a:off x="155575" y="-1828800"/>
            <a:ext cx="5715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20488" name="Picture 8" descr="PontoInterrogaca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2275" y="1557338"/>
            <a:ext cx="571500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R DARLING"/>
              </a:rPr>
              <a:t>E se fosse uma enfermeira...</a:t>
            </a:r>
          </a:p>
        </p:txBody>
      </p:sp>
      <p:sp>
        <p:nvSpPr>
          <p:cNvPr id="33795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fr-FR" dirty="0" smtClean="0"/>
              <a:t>« De fato as orientações técnicas sobre o trabalho no CREAS não distingue as funções dos profissionais que compõem a equipe de referência, mas consideramos que, apesar desses profissionais exercerem a mesma função, cada categoria profissional no CREAS trabalha a partir de teorias e metodologias relacionadas com a sua área de conhecimento. » CFP, 2013</a:t>
            </a:r>
            <a:endParaRPr lang="pt-BR" dirty="0" smtClean="0"/>
          </a:p>
        </p:txBody>
      </p:sp>
      <p:sp>
        <p:nvSpPr>
          <p:cNvPr id="33796" name="AutoShape 2" descr="https://encrypted-tbn1.gstatic.com/images?q=tbn:ANd9GcTSxDG_D7c3SuezbCiZUvU3tkT5jL2FfMoO_Qzg0paQSSJCmEJL"/>
          <p:cNvSpPr>
            <a:spLocks noChangeAspect="1" noChangeArrowheads="1"/>
          </p:cNvSpPr>
          <p:nvPr/>
        </p:nvSpPr>
        <p:spPr bwMode="auto">
          <a:xfrm>
            <a:off x="155575" y="-2414588"/>
            <a:ext cx="5019675" cy="5038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33797" name="AutoShape 4" descr="data:image/jpeg;base64,/9j/4AAQSkZJRgABAQAAAQABAAD/2wCEAAkGBxQTEhUUExQVFhUWGBgXFxgVGBcYGBoYGBUYGBcXGBkYHyggGRwlHRcYITEiJSkrLi4uHh8zODMsNygtLisBCgoKDg0OGxAQGi8kICQsLCwsLCwsLCwsLCwsLCwsLCwsLCwsLCwsLCwsLCwsLCwsLCwsLCwsLCwsLCwsNzQsLP/AABEIALcBEwMBIgACEQEDEQH/xAAbAAABBQEBAAAAAAAAAAAAAAAEAAEDBQYCB//EAEMQAAECBAQCBQoFBAEDBAMAAAECEQADITEEEkFRBWETInGBkQYUMlOSobHB0fAjQlKy4WJygvEVByQzFnOTwjRDY//EABkBAAMBAQEAAAAAAAAAAAAAAAABAgMEBf/EACQRAAICAgIDAQACAwAAAAAAAAABAhEDIRIxBBNBUSJhFDJx/9oADAMBAAIRAxEAPwC+wOEl9GjqI9BP5U/pHKJ/NJfq0eyn6R1gh+HL/sT+0RO0exFKjz23YP5nL/Qj2U/SF5nL/Qj2U/SCGh8sVSFbBvM5f6Eeyn6Q/mcv1aPZT9IIaE0FILYOMFL9Wj2U/SHGCl+rR7KfpBDQ4EFILYP5lL9Wj2U/SEMFL9Wj2U/SCWhZYKQWwfzKX6tHsp+kN5lL9Wj2U/SCgITQqQWwfzGX6tHsp+kLzKX6tHsp+kENDwUgtg3mUv1aPZH0hDBS/Vo9lP0glodoKQWwYYKX6tHsp+kLzKX6tHsp+kEwmgpBbBvMpfq0eyn6QvMpfq0eyn6QS0JoKQWwTzOX6tHsp+kLzOX6tHsp+kFNDNBSC2DeZy/Vo9lP0heZy/Vo9lP0gloTQqQWwfzOX6tHsp+kN5nL9Wj2U/SCWhNDpBbB/M5fq0eyn6QvNJfq0eyn6QSlDxbcP4QFVWXGyaRnOcILZcYyl0UIwcv1aPZT9IfzOX6tHsp+kXvEOE5WMtyDcXaKvLBCUZq0KUZR7BvM5fq0eyn6QvMpfq0eyn6QWiUVFgHPKFMlFJYgg84f8boWwTzOX6tHsp+kLzOX6tHsp+kEtCaHSC2Y7jeFR0y+oj8v5R+kcoaJuOj8df8Aj+xMKOaXbN10aDAj8OX/AGJ/aInaIsCPw5f9if2iCMsdKejBrZy0LLHbQ+WHYiNoTRK0IJgsKI2hZYkyw+WAKIwIdo7yw7QWFEbQ7R3lh8sFjIwmHAjvLCywWI4yw+WO2hNBYHDQmjtoTQAcZYWWO2hNABwRDERIUwmgAiaE0SNDZYAOGhNHbQ4QTaE3Q0hIUkXLRb4TF5erqaudBGcnJIVX6xMqYo30pHFlTk7OmD4o1gn0pU+6AsRwtJBKXCu133+cVuFxxAt2aQUjiKhU/QRiuUXaNHxl2RSwqXelb/doPmJRNAGo/NqPqIExeK6RJDdh98BYactJa0XcpO/pOlr4d4zDZFNpoeUQNBmOxWdht8TArR3Y747OWVXoyHHh+Ov/AB/YmFD8e/8AOv8Ax/YmFGEu2bR6NJgR+FL/ALE/tETtHPD0/hS/7E/tEEBMap6MqI8sOBEoRHWWHYUQ5YcIjqdMShJUtQSkXKiwFW+JaBkcUkmy37Ar6RLyRXbKUJPpBARCyQwnv6KFKG7MPfX3ROgEhyG8T8oyflY12zRePkfwiCIfJDrJG3eDAysawqB4kfKJ/wAzF+lf4eX4ifLHXRmHw6woBQpWJcQsgEgZuTgeD0gl5H2HQlgadT0wVamv8ohVidhDYllEDXk7eMcBER7pfpSxRJUYpBLOx8bROEwFMwyTcV3sdtIWDSqX1XJTzr3Hbaj90VHyGuyZYU+g3LCyR0JqTv2awjNGg8Y390f0x9chssLLHOYnXwiKaWNz4mIfkr4WsDJ8kRLnJGvhX4QDMU5Zye1yB3aw65ZA37KGJfkP4ilg/Qzpk7+II+IiTLFYtNKqryAb6++IZOJIJYs1Tt2wLyH9QPAvhcNDgRxhp4Ve96WNH7omaOhSjNGTi4siRJGZ+bx2sAkx20M0L1xsHNnCEgQ6kju20jtoWWD1xDmzlJa0Oow7QzQ/XEOTOGhZYkaE0XZJjuPJ/HX/AI/sEPHXHv8Azr/x/YmFHLLtmy6NNw8fhS/7E/tEFARFw5P4Uv8AsR+0QUExSehURhMdhMdhMVnlPxYYTDTJzOUsEg2KlEJS7aOXPIGFYJGD/wCqHG3mpwyDSUylt+tQdI7kl/8ALlAfkhxUE5Vm1ox+LxSpq1zFl1LUVKPNRc93KLLyefpAdI489SVs78FrR7fwacDY9xiXjmIVh5ZmD0QQovs7KSe4uOyM9wbFsBWD/KLiKZuHXKL9dLOkhwd66b8o89o62t2TYfjUtYrAy/KGSVqR1SHZixt2xmeCcJYddayNnb4RecP8gMKCJg6U6spZIfnRz3kwv5fS3x7LbBoBUlctQSllZ0GoZmBSdDmI5M9IKWotbSJcPwwS6p0g2TLQnrG597x0YptLicuWKk+Rnk1MIkAt8ID43xJMtZNpeYh7B6MDsCX90UyfKqUSwI+6Ht0jpWzmZpTN5Gl9G8YjlYgKDh++9gfnGeHHkrUZYUNzXTbl/HOLDB4wAEk3Uw1FGDQ6EWQWxsQO75GHUh6gl9ICm8RSEu/3tBGBn5paVbue5zAA86eEZcxLWe1dHbvgPFcWlAM4dVA93Ou9PlFkoJLggEG4IcEbVgD/AITDsodElltm9LdxlLulv6WgACl8SSlnN691G9xiabxVNswivlcNRMVKE3McgoKpSooFQTXMlmoG0fnDxHyX6xVImZQfyLcpc/pUKgciD3QwCcVxhIFT97QDwbFKmzVEeiEsTo5ILeAfv5xBg/JdfSFU8pUkBglJUX5k0t92reyMOmWkJQkJSNBufnABZcIlkr5AH30+cXHRxV8AV1yDqn3gj6xeZI6MTqJz5VsHyQskEZYWSNuRnxB8kOERPlhZYOQcSDJDZIIywssHIOIPkhssElMclMFhxMR5QD8df+P7Ewol8oU/9wv/AB/YmFGEns6EtGp4cPwpf9iP2iCQmG4bL/Blf+2j9ogno4F0QQgR51/1n4hllSJI/OtUw9iAEh+0rf8Axj0vo48P/wCq2N6XiCkAuJKES/8AKq1fvA7oUnoqC2Y5KzF7wJ9IBw3DSzqDdsX3C5bEMAOZjiyT0d2OLRreGJLc9jFvLkOG1iv4ZLJjQ4KXUCvePjHJZ0ojw+BYczF5w9WVLGCcPhw1bRHNwwJAuBW7HsPKLjFtqiJ5Ek7KvjPlGiUQHJOwBP8AEUWK8ppk05EPLTrXrHk+nYIsPKvhpUtC6ZcuTsIJV8D7oo53BZawSoF/1JJCg1XGn8UtHQsCi9nL7W0EJxyCk1TShBq7V8ILOFlzEgLloWm4CkpIHYCKRTcO4TKWl1pJOYj0lJcAJHWCSAddI0aAwjUzYBPwUp5coSUZUhRypShIGYtyABIJO5aKnH8JmrGfDqAYl5aqBiXdJFlMpi9DSoi2lTHWtWQqDtR2Ddm9D3x3w6dlkBTFVEWBJLpTtU3h2IzHD/J/FzVNOPRIo7KSpR/tCXAtcmm0bJQTLSBQJSAANgKU5WgXAcUM1QAlrCWJJUlQAb+osD3QuOYRRGcLYDKFJyu/WoxcNU87CAAxE1wCGY2J2iOTjUqmGXchObucA+8/GKKfwjFLQkInIQC1CFOkbg/mLaMO3WLjg3AkYdS1JVMWpQAKphSWA0SEgAB3PhWkCAGRKYk1cTVl2Vly51atlTUA30i0myw2Y2AfmzV90NLkEmYjMAk5nBo+ZSnYsdCImwS86QW7rsdQ+rEEd0AFbiJydVJHYa9mkUmI4qkKXVwAGdjZwW+9I0S+DyXrLBYuHq/iajkfCM3xPyfkJmhkkImVKcxyuLNqKqs7QIC98hJ3Sgr0ZTPtmABHKhjW5IzXkxMCJoQAAkpygAfpYgDaxjVgRrB6MprZDkh8kTFMM0XZJFkhskTNCaCwIMkLLExENlh2IiywxRE2WFlgsKMH5RJ/7hf+P7Ewom8pU/8Acr/x/YmFGDezVdFbhfLeYJUtICKISHY1ZIGpgyV5eL1Qg83I7zWPOkqcJAH5RZ3tuYsMLwyYuwy0Dvp3xm8rXbHHFKXSNrjP+onRpfokqUfRQFFz27DnGCwvD1TFqmzHVMWorPNSi5poKxoMF5Opdz1laknwr8osl4PKGCXNtW+XzjnyeQ3pHbi8fjtlD/xijsB40+/hFhwzg5JoC27ad8aLhnCCKqvtpbaLlUkAUSS3x8Wjn5G1UVGFk9HR37b0izws8CsC4gFRNGsf490V08zEmgJbQM/c/wB0hWBrDjaXjK8U8q1pmK6JSWFKgFyDubCAOOY/EdHkkyZxK2CliWrqg3AIepHhGRVg8RX8CdU26JfwbaOnDr+TZx553/FGsPlXMmDLNIy3dk3tfvg6evNKCkMUnqu5FFHLRr1pWMX/AMRiCCBh52jfhr5ct40/CErlyUS5qFJIUpdQXygsRWjhSgqsdCnyMI6GlYoJd1hJf82YkV12tBCOKdRSgtCsoJZKiXOgqNSw74GmrmSwOjlLIrVKFFwFFqilucAGZNUoJMkpJPSEFIGcoYovr0plVO0UWW0ozkSyQUZQknckAUV6VyADp2RLh5sxEpJCCQAAWUkEMgOWUzgNoX5RT4jCYgIU8pQASp/w8KE+jyr4RaY+ViXIRLT0dE5s6QSQwU4vcEW5wxEieIFASgM+gzDMRXw744xXEs6GdJc2SQqgqXoBpA0tGNvLlJCdypAJG5q/iIgxcnEkJCkDklJSWoz9YMAPurQwL2XilABg4YfmQB766xIjiRF20FVygL75rd0ZeZhp/SlBkyzfIZhT1kgkOBv7w/OLHA4HFoHUlSEs7ZSkXqXpdzpCAu5Cs61VLZi5QVay5JFhW6olClpKh1lJcZSQXLgU0sQo9hEVC5E05hMQkrzoUUmYwKeiUkHMGq6B9tHWHlKQsNLy5goMJ2cFQGdNMxb0SHbWFQFjMxqwR1adqPhmEBcXmBkqIYh2emx/+sBzkTirMrDElrGahSRqSxU32bQBjZqylKTJ6PKf6dQXFC8MC3w+KAWlQIDEENFxi/LFCCpOUZhuWFnHxjD4fMP/ANRo1W7771APZE3GOGYtcwkYaYQwDsmrABw5fSFKXEmSs1A8uP6EW/Ubwv8A1tslHiS3dGPVwbFgf+CZXkIjPB8V6iY22QxPtX6TTNr/AOtC3oJ9944meXYT6SEPyJjGnhGJIYyJrf2GAZnk7iXP4M69Ooa1+lYFlX6HH+jaL8vlH0UyxTXMe+8cJ8uZj1MvsynwDRj5fk7iS46GcNj0ZY9sNL8ncTcyZgI0KFfFofsX6PibeV5cqq4lnYsR84jPl0v+gc2917fWMMrhOLFPN5zb9Gsi3IRGeFYoj/8AGn//ABrb4Q+f9hxLXjHlQtU5RKkucv5f6QIUZXH4Of0heTNBpQoVsOUKFyKo1vCMEClLguUip7NyLWjQYPDVDudBox7NvCI+GYYZE39FOupTb7/1cS0P1Rp7u/fmf9+ZKTbPUWkcS5LFg7+PN2++2C5MvIXd1bU7wP45R0pTUFD7u0k9n+onk4dbcyKjXxLwUJsizperk9oIDXg9BSQwDDltHEvhwTev3trEkwgBhDol7Ip60h6U+xFVJwxWoqUGRonfmXtB2LokmhP5QSwO/ueK/wA4r6KezMH90RJkTlWi2TN7u2nzhxMPLTeKvzlVmABscwvtu945ViEC6qmzFu3lE2YFx0h3r984BnSU6g7ekp2rYvsYkw5TVk0YVJeptvs8CTVhSrmhI+/CO/x4pRv9Il2d4xTIdCCctg7O5FPfFWmTOUsrCUoJypGYZwEgkuwUmpURrYRYzpzUe+nZSIZM8pDrPh3gffKOkgExcmeUlJKC9GTKIu71M0s27Hvi9llgaGqlHxUVD4tEOfN1gaEa9l/D5xRcY48otJwyc81TpB20Kq7PX7EAFrjuJZVCWgBc1fop0SBdS9kj32hkScpNcyz6Sjr2bAVYf7iPg/DBIQpznnKH4izqWJCRsmC1rDAqp2V1/mGAHjcJ0gZ8qhVChdKh+b5cw41iLhHFFKUuUsATZbBQf0gbLHIgg98HiW33eKrjXD1LabKpOlAt/UKHIfeRtXcwAWasPMUuYvMZbolpBTlJGVa1E9YKDspqjSODh52k+YTSiugajO+WUC2jOO6IOC8TGIlhQISoXHMFiCNDccoLWS7P/Ndu8QACcfmDosrsVEM9uqoNms4cim5gWThRkBLKKeqSQ9QPoRFf5UThRWVSkyyym5mUulf6A7tQlrRNw+dnlmYxSJigoJU1AEJSbf1AmAA6UlIKXYJcPTnGkGJfev3r2xl5Rch94uBNU7EhBdmDE+F44vM+FwDlYwCjvyb6Q4xY3Hz+MVcpaj1TWtyG7NvjDqmJBbMkHahdxy1jis0LLzodtdN/fHHnY07LjweA0ZaEKCtXqRXsjno+sCGYj9Br4/SCxhnno1bspDDHJJbMl9nIvY9lICTLTV1HWjC/heIp0yXdRVtmATQWqw5wCLUYobh9nrvHJxQ3HcU/ekVuGyWSp2rXbuAvHUychgpLqBLOKij94sdILCjP8dxLz1n+3b9CYUD8aSDOXX9Og/SIUdcekQajhiUplywRlORLWJbKNu29oPlSUgfDu23gThxaTLZqoTcOT1R3n5QfIQGoD2h69r1jJ9nZY+GkAHNrYPpuWam0HyC1TEctSQLgnYWB+94RqHP8Qf8AAY0+aVGtBFXxHHoQQCQ+ide2OOM8T6MHKkqVsLgC7bmKPC4wVUE1KnKsvWbmS7n6QpMzeRLQVPmqWSVAAAdUEi1yb0PKGm41CACEDMGoWdtwYXnozAZXBo50LVDeFObx1jMgvLS1gbsdmO9YzaMrsjw+NKwSnKBtTTuhp4Kx1cpTUnfnen2IjxmHQesQkBh6LpG9BaIzLlEJAmPdyKuxr8oVAWmF6QA+jlzaF6sHB7gLbxNOmpSa0PZyMAcPxSJaCilVitQQwIs2xtSCgqWtlOmlKkULVB+9e+PQ8eceKiZyWwfFEKNi491x3ijwpMx0Eq6u/Jxz1tEXFMdLlgsQo1oCNtT93jKYvylK1dH0IUP0pUoF70PL+0692vtinVkFnxzjC5pEmS5UqwH5qVJawr9vGh8neCDCy3PWmqbOr3BKXsIbyQ4Ph5cozErK5xFekGVaRR0AVcBrpe0XSJ6D1TSlCafOkN5I/o6YNiBmP3yqeyBUTGUdL076sTTSDhhQ13HLviFaG1B0b3RYiCYpmV1qNz3LmkdoWwc07vvaHWsB2YEUqXroDWBv+TSWC0ZTQA1If/fbGbzwT42Piyn47glylecyAD61Gp//AKAfqFX3g3hOPRNSF5usw7C2vuiwnYhKaNmelt94y86SmVOBlGkw0lmhzXVkGtFOw250pZI3VhRYcbwipqSlAYqbMXoW3S1TQV2pyhpUlSJYTSjs3NRMTeepXlFM12Pe9IjW5ufC1r7CHyS+iOcNMax++UNjhmmqZaiAMxShydy5NmNL1ibA4bKyj1qAgAgO5YDlp8Y4Xh15ypTiwdJ30pfd44vKyRlSRpFEJ/FLpXlduqtIPJnFjYxzKwc5IV+ICkUdBIdqmjkgj5x0nDlSiopersRR/kWhsPgwApklLht9CXLnkPGORMo7mISoAGaqruXNr0MSYfGJSkgzFACgBUCSdqfdIExXCZiiVKm5khLgVSHZmvTt90TYPhSE5MxC1gP12obUI8H5xVD2Sr4ihLFS5iwe48393viTDcR6QhgsJL1IcAnca0PviFSJaTlOTMHykDKGrQ6NA2Emy2P4hbRKXCQQfjSJ4gW81CiQTMZJooZCDsxvTsjiZ0qSFJUlQpl6zUOjHugWTxZKgpMtBUSXfbc/HsiTC46YpLmWWFC/K5+94fFhZT8YkLE5ThItY7pB0EKA+M8WSZy6gWoAWDJAhR1xWkQejYGS8qXvkRX/ABHhEzJAZ37L/wA98Q8MbopYv1E2/tGsFEMXNIzrZ1JnUoEX25fKKLjnlAEq6JBGc6/p27zHfHeMBAKU1Ni2lHrzaMwqXKcFKM7kPdy4Ci5erFUS3RnOfxDTEqCqksC5ZRLqYnx7blt4KTOUtDoChY6HvKfDnBM/CgoC8ii1CD6QD0tdmivk4YheaWpgeyujbfAxnRkMqTOR11EKSQ4e4rtp/HeO04haxlWa1zBrs4cE9x3hsWglJeYaekDsGNGpakPhJYCswJUkigI8K3e33WBbQzpWHWxT1g410+NW7qeBeHwaEIFHIuRQ5hvzaOJvEVOwSqlHIFRsX+cA4zHXDlJOm+o7O2FYnSC5nEEKBTlAUHcKvyL6g/xGcxc0ZmDJd2FgdxzPKGx2LUoBQDkVDG4dlM3JnH0jP8UxhzJFaVSrUE9/ZaKjByZLkGTMRMWSEuVCl6NyA07I1vA+HpTJClEGYxPVbURScF4KqYkTUrKTsR93jWy8ElCCUjKvUm5584qaUdIcUc8PmBworrXq9uo8fjFlNkgdcTCQ35iGvYbCMtgMcDNaYoE/lYEdobXt5DlFwnHSlixSQ4Icim4GsRIpBcifMsJlNaA10FRQ3FNtIlmYpYUnKCQLsxpv3QIJiQ4J6ru2VmfW9dB384ZKkpRMWkqDuTmO35k1sda/yrlVMYTPQk0OYvVxT3v8IFnpTQFyRlYkbVrTaBEqnOVJIKVbjW1Dp7r7w8pROayCWoSBW5fcEDlEsVnaVTSVKSCogBwCWKdG0e5gfi0kTZeVIzAVpVSFPQ73DRDOxQSnKUEKOqSRUWci70iTC4qaiolFZIehbcihuafCHV7QGVxuGn4ZgVHKqmZ2OZPZrf7eD8DxmWQlJPXZ1ElszXp9g1iyx3ExMJCpRv1nYB2Ykv2xi+M8KU+aSC6lABKSHcktR+f3WN4S5OmiHo9F4dKzoUUlFBRTFiCXF7G1eUS+ajIrKpSkKuS/VLVbVqu4+UeZcH4+pLpWVUqMqiBTQsWLsNxGv4dx4TAAmY2yXFO/w98KeNopSLuQheXKJpVsoWpy0pp8KRYLwhopT5VDKRUi2w7IoZc/o1lSSomgU+1TY/J2g7hnGAsFOfLMcOzVY3Y9lv4jKqKs4VgkkijClFOaD4i3KDV4FBBA6NBHWP5Q+tPpFTisZPzKBHUulVRSltqUiWZxGWpIQUlTi973qNHg6EFy5HSJylYUBuRMc99f9RwqUlOYBNQXFvj3XiGVKYNlIB597cjWBp8oPVZo4NR2gQ1sZZpw7JBDJLPQaO7Nr84ilzlAZQrkogM1HB+FuUOmYtYSQlgKOCHa9X0+6RziJeaWpwJl2y+lQ2J190PfwRkeMKWZy3LlwHYCwAs0KAOJ5DNUc00O1MovlD3O8KOmLdImz2rh8xpMsn9Cf2iKfjvEVqGWVQ/q2roNTFYeK9KhEuWsAJSkLLsWyC0AzpCgk5JuooWIopqZgbRlK10aOX4cTMMGNCGLnMSTWrve9XiLFYkiqDoKizs1Gpp4QZPnpKCk3VQG2h7m1f8A1FZInISAlRck/mpfs598Z7ogLlYqYkl8xHK3M7QWk2IRmD2Y94I3jmRPUpJSkgWIDB+w98TiaEoUFFgzpIu/zFvsQ3XwCGbPRMUyklF6i1vppdjEkhAtLXlarP1TzS/PTt2aIfOgFBRY0vS27awJj+KprlckGpYt3tY7dkSFguM4hMQtSiSpJFCPy703DWJq+jwHieKlaVOCAkC9+sWYHUVHvhsfjSZRJchRALkakPTxNG05iM3M4qEKUEglJsFNmH6majco0jDkZtk0ziFMwULkEC1QS/LV4v8Ah3CfOEpmKUygwavuOt/dGIlSlTV5Uhy9/rHpHkzw5clI6ynN0g0b68+cbSioLQ4qw/hKjLJQe2vwO0WeLxqACFqv40LeECJkAelmodXJof8AXiY5xXBZU4UVlJ/M9CSLdtvCOVvZoT4iVhloSWbRKhpcgk/eo1iAzpRUAR1xVLnnQP2inhA8vDmXLMskUPVOr0Yc2PxibE4QrSlUsgBrObAAkU7Gt8Kq7GSTOJqfKQAC16U356vakMqYlRZigguWLOx13BHy2hpjkITNllnGVY13fUWHLSOjhEhAYMHDEfl1HcCLaiAQRi5KUoPRpJFT1SSabCvKKucQfSBUNC5YVsWtX4HtixlcMWx6wKjVKkKoxdnFOy5uXDQpZEiWonrkDNk1UR6TVHg28JrdgwaVNlBSUpSXo+zHdrX+N4k4pjJSCklBSTRLEkOCbV93bFLxMnOlyElkm3WZiVJFesyt6t4EvDMuU6UkoTRm616KAqQKFopCTDV4xKkkEdanWIB0Zn3b484z3E8N0ZK2B1DDM4N6MafN7Uizl4fKFjOcqhmSVOTswIDpPbZjWIpuLS6fxwFJIcsUuRUjYi3J+VIEmKSR5hxrCGSt8rJVYguD2H5QuEYtKVAlTV20pc6RuPKPghxCAE5nUoZaJAYu9mGjht+dPL58tSFFJoUkpPaCx98duKXOOyGqPWpnlLhwEoDqVRlelWhrWpFPds4uMMAQlYShrkqIGm2mgjxnhmIKVpUagEPVqaisbnAcRUtTS1ZULcZSa0Dg7DZwTXeoOWTFRSkXMzimIK1IUwTUUAIAc30dw3jDYXCgqCi2yQ1KqzAAs2oPbDcO4apQCytQqywh3Tq1fFxWp1gt0ITlzqWQLAKJa5qTTfsOwjBxoZosLg0qQxIJcqANydb/AHaIsfKBJdIHg9hrqL1jO4Ti4Qo5yoJagIcWrV3u1hBypqZqUqBIIIbLUAg1HYx7qaGFRVlnhcYQlSQQoWAIY2t97eFHj8XNQ3RsEmpdgbHU0Gz2rB81WUBQBKK9YflPyHfCl8U6SyMxSes7ZgHYuBXc9nfBdAYvic/8VTkKNC5oapFw9DCi34rNSJqgCwowIA0GkPHVHpEURjEFKUXSSgBJItQPYVAre7XOhEuS7rYACoqHJy0bNcvoK6QNU4fOspaXLcBLMoZWAber+F2jrgalTgSoBtMz5UjuZ6aantjNqwJsNiZqwQhmBcvR3ZJoLgE798czklSmWlOYFnGZlDvr96QZh5yUkASwyaUDMeqxVubltBbclJWiaplKIqbCr2Yin2R3TroaGkgpVm6tn+rR1PxyFK6wAo/Vbxbx912jifLKAyCVC/ZrZvu0ZCdxJeZOYkZySGDOAWqNbW5dsJRsG6LjETklZqyCPy600Ghv2e40mLBzKJcBR/MQ73cMw3YxJ0ih0inSyclAXcEVV4/ERU+UGNzAJB9Eluw1jSMbdEN2PxPigBAADB3BFSKBnuARtzipwkjpF8tb23gJZc+6NB5N4HOoXFaHT78Y3SUEBoOEJRISaOewEd5GkG4fia1HqgOaAEtqCG3B5bwYrApSB1w1AyrGnuix4bJlMA1f6hcB/FnveOWU09lJMqF4iZOVkZSFeiXcAnSur0r2QVK4XNy+ksFnfmNw3j2Razx1nYuaP3Ufx90To4qAhloUA9SC7c925xNr8KoCTwyYUVB5h6Waxsbi/wAYJ4PhSkOpyUkilwTUG7EfzuYNTxCWqXVTV7C72+MPL4pLR1q0Dn+Wv/ETodHGJllYYJJILMGDtYB6GldPjA85apQdSFAq6rEZgXOxD3G5asWSOKSS5BSCRUG39J79/wCI5n8SCgxTnTSqWU1KFhX4wJqgoqcNPFVLCltcIJYduRq0tAuPWokJmBST6QJCgpIFamx5g11eLHB4+SoKCOqpLgggpIUNKgPEk8JI6rAqBKgdyTVlCz91oT1sRVT8IgZA0wqQXdIJs4DNz0G3a1dO4aCCrOqhKnLJTlDKCVANlLEB617o0eDVmotaTndhTKxoopUAHJA+6QLxPBPLVLCmUhv1MSFKAJKXNKaX7aUmKgDC4kzClSiQkE9VahdsyglIAIbmS42rAfEeEGcsGUZYKU1QkBJzOo9ZDPdqgke8kmbgky5jBQ9FJV1cxSpwrqJTqApNC75X5g6TjlJCkpmJSsqcKCArMKAgULKFrtURSWxGeklcr8EZSpScpKiWBAIWSSQWD0NTXV4zHlTwSXmQqWQlUxDhISWUtNFJTqCWcBuW0bebhiubnmD0ipIYjMRSqmoats7ioir8oOH5xLlpzqmILpygqUASEggJH6lSwC1zzjTE6YmeX2oXaNNwHGgHKHNGvc11bspS0A4zgM9SwUSpiukIysg1zqlhN7OZ0sD+9McL4fiJUvpFSpiUU6ykkJq2WujuPER1SjyVCNthsaPR6YgH8pDOFBNKilC72NuUWuE4mkJIynOly6aa1BOwHi/ePPF4VaFD0VsnpVGS6mRfMoFIoxcRo5WOmJYdEoCY2UMc3W6QpORnAPRLLPZtHAyl48viJWaH6Xv/ACEuYCCetow0sQ9tq9mrOVJTLlJJQsXchi4UOylXvGMC5wPUSVJJUlJCVEqKQSpks7DrA8xaLHyfmqmIOZKujzJQVpStQzrbIkKSD1lOABfrAaiIlimu0VHJF9MvZGJUsn0QOZU1C4sbvTXsgdMxZWQhWtV3IGmgVZjWtntA8rDT861qkTRJlqmAqMtYSMhVmVMpRgHNKNzixlTZiGCJKlJmKWJakIJEwy1LSsdQUyiUtWWpKWL6CPW18KM3xLFzhMUCSSGqb2G9YaCuI8cSqYVNcJNP7BCjWPSEQjj4ICJeUBKEtmBJUwoS4I595ixwHGEoqpbqI0BYHsandChQSghhOG41JUAol3Z+rYnR2fw5RFMxUsrBTMo4JDKYjlTtuNYUKM/WrFY+NxQyhSZlQbZSxS4YgNd94oeNzETZ5TmOVLISWagDHSlX0hQo0jFUJgi+IIJQM5YqyqLK9FXa5NH51jN4yYyyCdfdp8YeFGkVQifh5QPTcijsHLHa3x7jHoPAhKCHzdhKS42tdqQ8KFkimUi5E2SUpClgmtWVWzPSJTjJKCGUAHr1VXNDpChRi8aLs7GOlnOkqAYbK5WpSvugHhuPSoEGZ1Xsyr66Ur8oUKD1RoLI8fhJJOZM0gk2ZTGljSjhw/fSKucoSFKSJhUkGjv6KiQUkWcKHOjw0KBQQMHn44AJUlegCksRQkFOnKYPDWG4Zx6WlRCnIzOm7gOKOO0QoUHqiRZco45Izl1KzdUFYBB5E7lqaaR3i8RLKSqTPUUpzKUCFU6oDgFNUhnZ3qb2hQoXqQ7KHDcQUkrQVGxLcgXPf9Iuzx8JZCVAryCpSfSMuWpYUSHIfMO2u5hQoPVFE2Dz+IIWUpmlKj1VOy6qKLKo5ZQu9toE8/ykKTMAClflzszEOCXU4ZqtW1IUKK4IC4xHEZCJbqdRZISAVgOB6SgRcuVHmR2CvwuISiZLmylhMwpXmJSSxWFJBFKFJIUGo6UQoUPiltD+neP8oJqelKJkv8XrK6hYK836FIQDYJyyFj+qUnSMlxTyvmLlSsPOly5kuV0eqwVdFJVLGZQL1Kgs2qkQoUbQbfYFVg+NrQFZWGaUmSaqBZIACgUkF6WtvBk7ymWShXRyyUlCm6zFSROrfUzlHkQGhQo2WWaVJmEvHxvtCwvlMrMOpLotaq5651qVVjoVC12i8wWMMmWhQEp5M1M9Cmmk5wiUmZTMARM6KWSCOr1srOCFChTnJ9suGKEP9UG47ywUxlHoxmCh1UzOqFImISiprlTMFTdhzhsPxVMyWJCSgJT0oByzXKZyMQnKSpR9AYqYBSuu0KFGLbLKfiipZmqIUztRjTqjlChQoSWhn//Z"/>
          <p:cNvSpPr>
            <a:spLocks noChangeAspect="1" noChangeArrowheads="1"/>
          </p:cNvSpPr>
          <p:nvPr/>
        </p:nvSpPr>
        <p:spPr bwMode="auto">
          <a:xfrm>
            <a:off x="155575" y="-1828800"/>
            <a:ext cx="5715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2867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z="3600" smtClean="0">
                <a:latin typeface="Aharoni" pitchFamily="2" charset="-79"/>
                <a:cs typeface="Aharoni" pitchFamily="2" charset="-79"/>
              </a:rPr>
              <a:t>Telefone para contato </a:t>
            </a:r>
          </a:p>
          <a:p>
            <a:pPr lvl="1" eaLnBrk="1" hangingPunct="1"/>
            <a:r>
              <a:rPr lang="pt-BR" sz="3600" smtClean="0">
                <a:latin typeface="Aharoni" pitchFamily="2" charset="-79"/>
                <a:cs typeface="Aharoni" pitchFamily="2" charset="-79"/>
              </a:rPr>
              <a:t>CREAS: 3398 2575 </a:t>
            </a:r>
          </a:p>
          <a:p>
            <a:pPr lvl="1" eaLnBrk="1" hangingPunct="1"/>
            <a:r>
              <a:rPr lang="pt-BR" sz="3600" smtClean="0">
                <a:latin typeface="Aharoni" pitchFamily="2" charset="-79"/>
                <a:cs typeface="Aharoni" pitchFamily="2" charset="-79"/>
              </a:rPr>
              <a:t>PAEFI:   3398 2574</a:t>
            </a:r>
          </a:p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lvl="2" eaLnBrk="1" hangingPunct="1">
              <a:buFont typeface="Arial" charset="0"/>
              <a:buNone/>
            </a:pPr>
            <a:r>
              <a:rPr lang="pt-BR" sz="3200" smtClean="0">
                <a:latin typeface="Aharoni" pitchFamily="2" charset="-79"/>
                <a:cs typeface="Aharoni" pitchFamily="2" charset="-79"/>
              </a:rPr>
              <a:t>			</a:t>
            </a:r>
            <a:r>
              <a:rPr lang="pt-BR" sz="3600" smtClean="0">
                <a:latin typeface="Aharoni" pitchFamily="2" charset="-79"/>
                <a:cs typeface="Aharoni" pitchFamily="2" charset="-79"/>
              </a:rPr>
              <a:t>OBRIGADA!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ronaud.com/wp-content/uploads/2011/10/equipe-de-vid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0063"/>
            <a:ext cx="242887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ítulo 1"/>
          <p:cNvSpPr>
            <a:spLocks noGrp="1"/>
          </p:cNvSpPr>
          <p:nvPr>
            <p:ph type="title"/>
          </p:nvPr>
        </p:nvSpPr>
        <p:spPr>
          <a:xfrm>
            <a:off x="500063" y="642938"/>
            <a:ext cx="8229600" cy="1143000"/>
          </a:xfrm>
        </p:spPr>
        <p:txBody>
          <a:bodyPr/>
          <a:lstStyle/>
          <a:p>
            <a:pPr eaLnBrk="1" hangingPunct="1"/>
            <a:r>
              <a:rPr lang="pt-BR" sz="6600" smtClean="0">
                <a:latin typeface="AR CENA"/>
                <a:cs typeface="Aharoni" pitchFamily="2" charset="-79"/>
              </a:rPr>
              <a:t>Equipe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63" y="2214563"/>
            <a:ext cx="8229600" cy="4525962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>
                <a:latin typeface="AR CENA" pitchFamily="2" charset="0"/>
                <a:cs typeface="Aharoni" pitchFamily="2" charset="-79"/>
              </a:rPr>
              <a:t>Adriana </a:t>
            </a:r>
            <a:r>
              <a:rPr lang="pt-BR" dirty="0" err="1" smtClean="0">
                <a:latin typeface="AR CENA" pitchFamily="2" charset="0"/>
                <a:cs typeface="Aharoni" pitchFamily="2" charset="-79"/>
              </a:rPr>
              <a:t>Suchodolak</a:t>
            </a:r>
            <a:r>
              <a:rPr lang="pt-BR" dirty="0" smtClean="0">
                <a:latin typeface="AR CENA" pitchFamily="2" charset="0"/>
                <a:cs typeface="Aharoni" pitchFamily="2" charset="-79"/>
              </a:rPr>
              <a:t> – Assistente Social (20h)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>
                <a:latin typeface="AR CENA" pitchFamily="2" charset="0"/>
                <a:cs typeface="Aharoni" pitchFamily="2" charset="-79"/>
              </a:rPr>
              <a:t>Lucimar Rocha – Psicóloga (40h)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>
                <a:latin typeface="AR CENA" pitchFamily="2" charset="0"/>
                <a:cs typeface="Aharoni" pitchFamily="2" charset="-79"/>
              </a:rPr>
              <a:t>Viviane Muniz – Assistente Social (20h)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>
                <a:latin typeface="AR CENA" pitchFamily="2" charset="0"/>
                <a:cs typeface="Aharoni" pitchFamily="2" charset="-79"/>
              </a:rPr>
              <a:t>Adriane </a:t>
            </a:r>
            <a:r>
              <a:rPr lang="pt-BR" dirty="0" err="1" smtClean="0">
                <a:latin typeface="AR CENA" pitchFamily="2" charset="0"/>
                <a:cs typeface="Aharoni" pitchFamily="2" charset="-79"/>
              </a:rPr>
              <a:t>Schein</a:t>
            </a:r>
            <a:r>
              <a:rPr lang="pt-BR" dirty="0" smtClean="0">
                <a:latin typeface="AR CENA" pitchFamily="2" charset="0"/>
                <a:cs typeface="Aharoni" pitchFamily="2" charset="-79"/>
              </a:rPr>
              <a:t> – Psicóloga (40h)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>
                <a:latin typeface="AR CENA" pitchFamily="2" charset="0"/>
                <a:cs typeface="Aharoni" pitchFamily="2" charset="-79"/>
              </a:rPr>
              <a:t>Nariana Rodrigues – Assistente Social (40h)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>
                <a:latin typeface="AR CENA" pitchFamily="2" charset="0"/>
                <a:cs typeface="Aharoni" pitchFamily="2" charset="-79"/>
              </a:rPr>
              <a:t>Izabela </a:t>
            </a:r>
            <a:r>
              <a:rPr lang="pt-BR" dirty="0" err="1" smtClean="0">
                <a:latin typeface="AR CENA" pitchFamily="2" charset="0"/>
                <a:cs typeface="Aharoni" pitchFamily="2" charset="-79"/>
              </a:rPr>
              <a:t>Zampier</a:t>
            </a:r>
            <a:r>
              <a:rPr lang="pt-BR" dirty="0" smtClean="0">
                <a:latin typeface="AR CENA" pitchFamily="2" charset="0"/>
                <a:cs typeface="Aharoni" pitchFamily="2" charset="-79"/>
              </a:rPr>
              <a:t> – Psicóloga (40h)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>
                <a:latin typeface="AR CENA" pitchFamily="2" charset="0"/>
                <a:cs typeface="Aharoni" pitchFamily="2" charset="-79"/>
              </a:rPr>
              <a:t>Letícia L. P. Rocha – Est. Psicologia (20h)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>
                <a:latin typeface="AR CENA" pitchFamily="2" charset="0"/>
                <a:cs typeface="Aharoni" pitchFamily="2" charset="-79"/>
              </a:rPr>
              <a:t>Marina </a:t>
            </a:r>
            <a:r>
              <a:rPr lang="pt-BR" dirty="0" err="1" smtClean="0">
                <a:latin typeface="AR CENA" pitchFamily="2" charset="0"/>
                <a:cs typeface="Aharoni" pitchFamily="2" charset="-79"/>
              </a:rPr>
              <a:t>Córdova</a:t>
            </a:r>
            <a:r>
              <a:rPr lang="pt-BR" dirty="0" smtClean="0">
                <a:latin typeface="AR CENA" pitchFamily="2" charset="0"/>
                <a:cs typeface="Aharoni" pitchFamily="2" charset="-79"/>
              </a:rPr>
              <a:t> Carneiro – Advogada (40h)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>
                <a:latin typeface="AR CENA" pitchFamily="2" charset="0"/>
                <a:cs typeface="Aharoni" pitchFamily="2" charset="-79"/>
              </a:rPr>
              <a:t>Lúcia Helena Amorim – Educadora Social (40h)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http://aaapucrio.com.br/wp-content/uploads/Curso-Redes-de-Computado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86125"/>
            <a:ext cx="5970588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R ESSENCE"/>
              </a:rPr>
              <a:t>Como chegam essas famílias?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143375" y="1600200"/>
            <a:ext cx="4543425" cy="4525963"/>
          </a:xfrm>
        </p:spPr>
        <p:txBody>
          <a:bodyPr rtlCol="0">
            <a:normAutofit fontScale="92500" lnSpcReduction="10000"/>
          </a:bodyPr>
          <a:lstStyle/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dirty="0" smtClean="0">
                <a:latin typeface="AR ESSENCE" pitchFamily="2" charset="0"/>
              </a:rPr>
              <a:t>Conselho Tutelar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dirty="0" smtClean="0">
                <a:latin typeface="AR ESSENCE" pitchFamily="2" charset="0"/>
              </a:rPr>
              <a:t>Poder Judiciário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dirty="0" smtClean="0">
                <a:latin typeface="AR ESSENCE" pitchFamily="2" charset="0"/>
              </a:rPr>
              <a:t>Ministério Público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dirty="0" smtClean="0">
                <a:latin typeface="AR ESSENCE" pitchFamily="2" charset="0"/>
              </a:rPr>
              <a:t>Escolas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dirty="0" smtClean="0">
                <a:latin typeface="AR ESSENCE" pitchFamily="2" charset="0"/>
              </a:rPr>
              <a:t>CRAS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dirty="0" smtClean="0">
                <a:latin typeface="AR ESSENCE" pitchFamily="2" charset="0"/>
              </a:rPr>
              <a:t>Saúde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dirty="0" smtClean="0">
                <a:latin typeface="AR ESSENCE" pitchFamily="2" charset="0"/>
              </a:rPr>
              <a:t>Delegacia da mulher e do adolescente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dirty="0" smtClean="0">
                <a:latin typeface="AR ESSENCE" pitchFamily="2" charset="0"/>
              </a:rPr>
              <a:t>Demanda espontânea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t-BR" dirty="0" err="1" smtClean="0">
                <a:latin typeface="AR ESSENCE" pitchFamily="2" charset="0"/>
              </a:rPr>
              <a:t>Etc</a:t>
            </a:r>
            <a:endParaRPr lang="pt-BR" dirty="0">
              <a:latin typeface="AR ESSENC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http://i0.wp.com/consuas.com.br/wp-content/uploads/2015/04/CONSUAS-Rozana-e1429483786936.jpg?resize=1280%2C440"/>
          <p:cNvPicPr>
            <a:picLocks noChangeAspect="1" noChangeArrowheads="1"/>
          </p:cNvPicPr>
          <p:nvPr/>
        </p:nvPicPr>
        <p:blipFill>
          <a:blip r:embed="rId2">
            <a:lum bright="-2000" contrast="-20000"/>
          </a:blip>
          <a:srcRect/>
          <a:stretch>
            <a:fillRect/>
          </a:stretch>
        </p:blipFill>
        <p:spPr bwMode="auto">
          <a:xfrm>
            <a:off x="0" y="0"/>
            <a:ext cx="9144000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800" smtClean="0">
                <a:latin typeface="AR DARLING"/>
              </a:rPr>
              <a:t>Trabalho interno</a:t>
            </a:r>
          </a:p>
        </p:txBody>
      </p:sp>
      <p:sp>
        <p:nvSpPr>
          <p:cNvPr id="23555" name="Espaço Reservado para Conteúdo 2"/>
          <p:cNvSpPr>
            <a:spLocks noGrp="1"/>
          </p:cNvSpPr>
          <p:nvPr>
            <p:ph idx="1"/>
          </p:nvPr>
        </p:nvSpPr>
        <p:spPr>
          <a:xfrm>
            <a:off x="500063" y="1857375"/>
            <a:ext cx="8229600" cy="4525963"/>
          </a:xfrm>
        </p:spPr>
        <p:txBody>
          <a:bodyPr/>
          <a:lstStyle/>
          <a:p>
            <a:pPr eaLnBrk="1" hangingPunct="1"/>
            <a:r>
              <a:rPr lang="pt-BR" smtClean="0">
                <a:latin typeface="AR CENA"/>
              </a:rPr>
              <a:t>Entrevista Inicial (escuta qualificada)</a:t>
            </a:r>
          </a:p>
          <a:p>
            <a:pPr lvl="1" eaLnBrk="1" hangingPunct="1"/>
            <a:r>
              <a:rPr lang="pt-BR" smtClean="0">
                <a:latin typeface="AR CENA"/>
              </a:rPr>
              <a:t>Procedimentos burocráticos (listagens compartilhadas, IDS, respostas de relatórios, etc.)</a:t>
            </a:r>
          </a:p>
          <a:p>
            <a:pPr lvl="1" eaLnBrk="1" hangingPunct="1">
              <a:buFont typeface="Arial" charset="0"/>
              <a:buNone/>
            </a:pPr>
            <a:endParaRPr lang="pt-BR" smtClean="0">
              <a:latin typeface="AR CENA"/>
            </a:endParaRPr>
          </a:p>
          <a:p>
            <a:pPr eaLnBrk="1" hangingPunct="1"/>
            <a:r>
              <a:rPr lang="pt-BR" smtClean="0">
                <a:latin typeface="AR CENA"/>
              </a:rPr>
              <a:t>Atendimento individualizado ou em grupo</a:t>
            </a:r>
          </a:p>
          <a:p>
            <a:pPr lvl="1" eaLnBrk="1" hangingPunct="1"/>
            <a:r>
              <a:rPr lang="pt-BR" smtClean="0">
                <a:latin typeface="AR CENA"/>
              </a:rPr>
              <a:t>“Volta ao Ninho”</a:t>
            </a:r>
          </a:p>
          <a:p>
            <a:pPr lvl="1" eaLnBrk="1" hangingPunct="1"/>
            <a:r>
              <a:rPr lang="pt-BR" smtClean="0">
                <a:latin typeface="AR CENA"/>
              </a:rPr>
              <a:t>“Reconstruindo Laços familiares”</a:t>
            </a:r>
          </a:p>
          <a:p>
            <a:pPr lvl="1" eaLnBrk="1" hangingPunct="1"/>
            <a:r>
              <a:rPr lang="pt-BR" smtClean="0">
                <a:latin typeface="AR CENA"/>
              </a:rPr>
              <a:t>“Porque na minha casa?”</a:t>
            </a:r>
          </a:p>
          <a:p>
            <a:pPr lvl="1" eaLnBrk="1" hangingPunct="1">
              <a:buFont typeface="Arial" charset="0"/>
              <a:buNone/>
            </a:pP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" descr="joao-de-barro-concreto-verde"/>
          <p:cNvPicPr>
            <a:picLocks noChangeAspect="1" noChangeArrowheads="1"/>
          </p:cNvPicPr>
          <p:nvPr/>
        </p:nvPicPr>
        <p:blipFill>
          <a:blip r:embed="rId2">
            <a:lum bright="34000" contrast="-54000"/>
          </a:blip>
          <a:srcRect/>
          <a:stretch>
            <a:fillRect/>
          </a:stretch>
        </p:blipFill>
        <p:spPr bwMode="auto">
          <a:xfrm>
            <a:off x="0" y="0"/>
            <a:ext cx="7786688" cy="682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4800" smtClean="0">
                <a:latin typeface="AR HERMANN"/>
              </a:rPr>
              <a:t>Volta ao Ninho</a:t>
            </a:r>
          </a:p>
        </p:txBody>
      </p:sp>
      <p:sp>
        <p:nvSpPr>
          <p:cNvPr id="24580" name="Espaço Reservado para Conteúdo 2"/>
          <p:cNvSpPr>
            <a:spLocks noGrp="1"/>
          </p:cNvSpPr>
          <p:nvPr>
            <p:ph idx="1"/>
          </p:nvPr>
        </p:nvSpPr>
        <p:spPr>
          <a:xfrm>
            <a:off x="428625" y="1785938"/>
            <a:ext cx="8229600" cy="4525962"/>
          </a:xfrm>
        </p:spPr>
        <p:txBody>
          <a:bodyPr/>
          <a:lstStyle/>
          <a:p>
            <a:pPr algn="just" eaLnBrk="1" hangingPunct="1"/>
            <a:r>
              <a:rPr lang="pt-BR" smtClean="0">
                <a:latin typeface="AR ESSENCE"/>
              </a:rPr>
              <a:t>Conhecendo o grupo e o Retorno familiar</a:t>
            </a:r>
          </a:p>
          <a:p>
            <a:pPr algn="just" eaLnBrk="1" hangingPunct="1"/>
            <a:endParaRPr lang="pt-BR" smtClean="0">
              <a:latin typeface="AR ESSENCE"/>
            </a:endParaRPr>
          </a:p>
          <a:p>
            <a:pPr algn="just" eaLnBrk="1" hangingPunct="1"/>
            <a:r>
              <a:rPr lang="pt-BR" smtClean="0">
                <a:latin typeface="AR ESSENCE"/>
              </a:rPr>
              <a:t>Motivos do Acolhimento e Prevenção da Reinstitucionalização</a:t>
            </a:r>
          </a:p>
          <a:p>
            <a:pPr algn="just" eaLnBrk="1" hangingPunct="1"/>
            <a:endParaRPr lang="pt-BR" smtClean="0">
              <a:latin typeface="AR ESSENCE"/>
            </a:endParaRPr>
          </a:p>
          <a:p>
            <a:pPr algn="just" eaLnBrk="1" hangingPunct="1"/>
            <a:r>
              <a:rPr lang="pt-BR" smtClean="0">
                <a:latin typeface="AR ESSENCE"/>
              </a:rPr>
              <a:t>Aspectos Jurídicos</a:t>
            </a:r>
          </a:p>
          <a:p>
            <a:pPr algn="just" eaLnBrk="1" hangingPunct="1"/>
            <a:endParaRPr lang="pt-BR" smtClean="0">
              <a:latin typeface="AR ESSENCE"/>
            </a:endParaRPr>
          </a:p>
          <a:p>
            <a:pPr algn="just" eaLnBrk="1" hangingPunct="1"/>
            <a:r>
              <a:rPr lang="pt-BR" smtClean="0">
                <a:latin typeface="AR ESSENCE"/>
              </a:rPr>
              <a:t>O significado de família e seu papel protetor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www.hierophant.com.br/arcano/uploads/facebook/ee180608ce96116275bcfad7639da7f0.jpg"/>
          <p:cNvPicPr>
            <a:picLocks noChangeAspect="1" noChangeArrowheads="1"/>
          </p:cNvPicPr>
          <p:nvPr/>
        </p:nvPicPr>
        <p:blipFill>
          <a:blip r:embed="rId2">
            <a:lum bright="24000" contrast="-50000"/>
          </a:blip>
          <a:srcRect/>
          <a:stretch>
            <a:fillRect/>
          </a:stretch>
        </p:blipFill>
        <p:spPr bwMode="auto">
          <a:xfrm>
            <a:off x="928688" y="214313"/>
            <a:ext cx="7358062" cy="652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R BERKLEY"/>
              </a:rPr>
              <a:t>Reconstruindo Laços Familiares</a:t>
            </a:r>
          </a:p>
        </p:txBody>
      </p:sp>
      <p:sp>
        <p:nvSpPr>
          <p:cNvPr id="2560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R BLANCA"/>
              </a:rPr>
              <a:t>Todos os tipos de violência</a:t>
            </a:r>
          </a:p>
          <a:p>
            <a:pPr eaLnBrk="1" hangingPunct="1"/>
            <a:endParaRPr lang="pt-BR" smtClean="0">
              <a:latin typeface="AR BLANCA"/>
            </a:endParaRPr>
          </a:p>
          <a:p>
            <a:pPr eaLnBrk="1" hangingPunct="1"/>
            <a:r>
              <a:rPr lang="pt-BR" smtClean="0">
                <a:latin typeface="AR BLANCA"/>
              </a:rPr>
              <a:t>Estatuto da Criança e do Adolescente</a:t>
            </a:r>
          </a:p>
          <a:p>
            <a:pPr eaLnBrk="1" hangingPunct="1"/>
            <a:endParaRPr lang="pt-BR" smtClean="0">
              <a:latin typeface="AR BLANCA"/>
            </a:endParaRPr>
          </a:p>
          <a:p>
            <a:pPr eaLnBrk="1" hangingPunct="1"/>
            <a:r>
              <a:rPr lang="pt-BR" smtClean="0">
                <a:latin typeface="AR BLANCA"/>
              </a:rPr>
              <a:t>Vínculos Familiares</a:t>
            </a:r>
          </a:p>
          <a:p>
            <a:pPr eaLnBrk="1" hangingPunct="1"/>
            <a:endParaRPr lang="pt-BR" smtClean="0">
              <a:latin typeface="AR BLANCA"/>
            </a:endParaRPr>
          </a:p>
          <a:p>
            <a:pPr eaLnBrk="1" hangingPunct="1"/>
            <a:r>
              <a:rPr lang="pt-BR" smtClean="0">
                <a:latin typeface="AR BLANCA"/>
              </a:rPr>
              <a:t>Responsabilidade e papéis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5" descr="http://jatobanews.com.br/portal/thumbnail.php?file=Imagem_001_654426153.jpg&amp;size=article_medium"/>
          <p:cNvPicPr>
            <a:picLocks noChangeAspect="1" noChangeArrowheads="1"/>
          </p:cNvPicPr>
          <p:nvPr/>
        </p:nvPicPr>
        <p:blipFill>
          <a:blip r:embed="rId2">
            <a:lum bright="42000" contrast="-62000"/>
          </a:blip>
          <a:srcRect/>
          <a:stretch>
            <a:fillRect/>
          </a:stretch>
        </p:blipFill>
        <p:spPr bwMode="auto">
          <a:xfrm>
            <a:off x="0" y="0"/>
            <a:ext cx="914400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R DARLING"/>
              </a:rPr>
              <a:t>Porque na minha casa?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pt-BR" smtClean="0">
                <a:latin typeface="AR ESSENCE"/>
              </a:rPr>
              <a:t>Violência sexual (responsáveis)</a:t>
            </a:r>
          </a:p>
          <a:p>
            <a:pPr eaLnBrk="1" hangingPunct="1">
              <a:lnSpc>
                <a:spcPct val="90000"/>
              </a:lnSpc>
            </a:pPr>
            <a:r>
              <a:rPr lang="pt-BR" smtClean="0">
                <a:latin typeface="AR ESSENCE"/>
              </a:rPr>
              <a:t>Temas abordados: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>
                <a:latin typeface="AR ESSENCE"/>
              </a:rPr>
              <a:t>Mitos sobre o abuso sexual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>
                <a:latin typeface="AR ESSENCE"/>
              </a:rPr>
              <a:t>Sexualidade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>
                <a:latin typeface="AR ESSENCE"/>
              </a:rPr>
              <a:t>Consequências do abuso sexual</a:t>
            </a:r>
          </a:p>
          <a:p>
            <a:pPr lvl="2" eaLnBrk="1" hangingPunct="1">
              <a:lnSpc>
                <a:spcPct val="90000"/>
              </a:lnSpc>
            </a:pPr>
            <a:r>
              <a:rPr lang="pt-BR" smtClean="0">
                <a:latin typeface="AR ESSENCE"/>
              </a:rPr>
              <a:t>Para família</a:t>
            </a:r>
          </a:p>
          <a:p>
            <a:pPr lvl="2" eaLnBrk="1" hangingPunct="1">
              <a:lnSpc>
                <a:spcPct val="90000"/>
              </a:lnSpc>
            </a:pPr>
            <a:r>
              <a:rPr lang="pt-BR" smtClean="0">
                <a:latin typeface="AR ESSENCE"/>
              </a:rPr>
              <a:t>Para criança</a:t>
            </a:r>
          </a:p>
          <a:p>
            <a:pPr lvl="1" eaLnBrk="1" hangingPunct="1">
              <a:lnSpc>
                <a:spcPct val="90000"/>
              </a:lnSpc>
            </a:pPr>
            <a:r>
              <a:rPr lang="pt-BR" smtClean="0">
                <a:latin typeface="AR ESSENCE"/>
              </a:rPr>
              <a:t>Aspectos jurídicos</a:t>
            </a:r>
          </a:p>
        </p:txBody>
      </p:sp>
      <p:sp>
        <p:nvSpPr>
          <p:cNvPr id="26628" name="AutoShape 2" descr="https://encrypted-tbn1.gstatic.com/images?q=tbn:ANd9GcQ8Rycc944E0qedhNomb9BKJXsLsT7f-VqdU-le-OPYXWPirY0S"/>
          <p:cNvSpPr>
            <a:spLocks noChangeAspect="1" noChangeArrowheads="1"/>
          </p:cNvSpPr>
          <p:nvPr/>
        </p:nvSpPr>
        <p:spPr bwMode="auto">
          <a:xfrm>
            <a:off x="155575" y="-800100"/>
            <a:ext cx="28575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8" descr="C:\Users\Adriane.schein\Dropbox\Apresentações e Materiais\desconecta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94000" y="2095500"/>
            <a:ext cx="635000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0" name="Picture 6" descr="C:\Users\Adriane.schein\Dropbox\Apresentações e Materiais\criatividad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714875" cy="233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Título 1"/>
          <p:cNvSpPr>
            <a:spLocks noGrp="1"/>
          </p:cNvSpPr>
          <p:nvPr>
            <p:ph type="title"/>
          </p:nvPr>
        </p:nvSpPr>
        <p:spPr>
          <a:xfrm>
            <a:off x="4143375" y="214313"/>
            <a:ext cx="5143500" cy="2011362"/>
          </a:xfrm>
        </p:spPr>
        <p:txBody>
          <a:bodyPr/>
          <a:lstStyle/>
          <a:p>
            <a:pPr eaLnBrk="1" hangingPunct="1"/>
            <a:r>
              <a:rPr lang="pt-BR" sz="5400" smtClean="0">
                <a:latin typeface="AR BERKLEY"/>
              </a:rPr>
              <a:t>Processo de Desligamento</a:t>
            </a:r>
          </a:p>
        </p:txBody>
      </p:sp>
      <p:sp>
        <p:nvSpPr>
          <p:cNvPr id="27652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786063"/>
            <a:ext cx="5900738" cy="3340100"/>
          </a:xfrm>
        </p:spPr>
        <p:txBody>
          <a:bodyPr/>
          <a:lstStyle/>
          <a:p>
            <a:pPr eaLnBrk="1" hangingPunct="1"/>
            <a:r>
              <a:rPr lang="pt-BR" smtClean="0">
                <a:latin typeface="AR BLANCA"/>
              </a:rPr>
              <a:t>Tempo de acompanhamento</a:t>
            </a:r>
          </a:p>
          <a:p>
            <a:pPr eaLnBrk="1" hangingPunct="1"/>
            <a:endParaRPr lang="pt-BR" smtClean="0">
              <a:latin typeface="AR BLANCA"/>
            </a:endParaRPr>
          </a:p>
          <a:p>
            <a:pPr eaLnBrk="1" hangingPunct="1"/>
            <a:r>
              <a:rPr lang="pt-BR" smtClean="0">
                <a:latin typeface="AR BLANCA"/>
              </a:rPr>
              <a:t>Há violação de direitos?</a:t>
            </a:r>
          </a:p>
          <a:p>
            <a:pPr lvl="1" eaLnBrk="1" hangingPunct="1"/>
            <a:r>
              <a:rPr lang="pt-BR" smtClean="0">
                <a:latin typeface="AR BLANCA"/>
              </a:rPr>
              <a:t>Violação de direitos X Conflito familiar</a:t>
            </a:r>
          </a:p>
          <a:p>
            <a:pPr eaLnBrk="1" hangingPunct="1"/>
            <a:endParaRPr lang="pt-BR" smtClean="0"/>
          </a:p>
        </p:txBody>
      </p:sp>
      <p:sp>
        <p:nvSpPr>
          <p:cNvPr id="27653" name="AutoShape 2" descr="https://encrypted-tbn2.gstatic.com/images?q=tbn:ANd9GcT9A1VARcZh0ihmx4-zfXKjfD0PYKsyezl1JJ2IZh57cyTefADd"/>
          <p:cNvSpPr>
            <a:spLocks noChangeAspect="1" noChangeArrowheads="1"/>
          </p:cNvSpPr>
          <p:nvPr/>
        </p:nvSpPr>
        <p:spPr bwMode="auto">
          <a:xfrm>
            <a:off x="155575" y="-2033588"/>
            <a:ext cx="4762500" cy="4238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i0.wp.com/consuas.com.br/wp-content/uploads/2015/04/CONSUAS-Rozana-e1429483786936.jpg?resize=1280%2C440"/>
          <p:cNvPicPr>
            <a:picLocks noChangeAspect="1" noChangeArrowheads="1"/>
          </p:cNvPicPr>
          <p:nvPr/>
        </p:nvPicPr>
        <p:blipFill>
          <a:blip r:embed="rId2">
            <a:lum bright="-2000" contrast="-20000"/>
          </a:blip>
          <a:srcRect/>
          <a:stretch>
            <a:fillRect/>
          </a:stretch>
        </p:blipFill>
        <p:spPr bwMode="auto">
          <a:xfrm>
            <a:off x="0" y="1714500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ndalus" pitchFamily="18" charset="-78"/>
                <a:cs typeface="Andalus" pitchFamily="18" charset="-78"/>
              </a:rPr>
              <a:t>Duplas Interdisciplinares</a:t>
            </a:r>
          </a:p>
        </p:txBody>
      </p:sp>
      <p:sp>
        <p:nvSpPr>
          <p:cNvPr id="15364" name="Espaço Reservado para Conteúdo 2"/>
          <p:cNvSpPr>
            <a:spLocks noGrp="1"/>
          </p:cNvSpPr>
          <p:nvPr>
            <p:ph sz="half" idx="2"/>
          </p:nvPr>
        </p:nvSpPr>
        <p:spPr>
          <a:xfrm>
            <a:off x="457200" y="1714500"/>
            <a:ext cx="4040188" cy="4411663"/>
          </a:xfrm>
        </p:spPr>
        <p:txBody>
          <a:bodyPr/>
          <a:lstStyle/>
          <a:p>
            <a:pPr eaLnBrk="1" hangingPunct="1"/>
            <a:r>
              <a:rPr lang="pt-BR" sz="2800" smtClean="0">
                <a:latin typeface="Andalus" pitchFamily="18" charset="-78"/>
                <a:cs typeface="Andalus" pitchFamily="18" charset="-78"/>
              </a:rPr>
              <a:t>Adriana e Lucimar </a:t>
            </a:r>
          </a:p>
          <a:p>
            <a:pPr lvl="1" eaLnBrk="1" hangingPunct="1"/>
            <a:r>
              <a:rPr lang="pt-BR" sz="2800" smtClean="0">
                <a:latin typeface="Andalus" pitchFamily="18" charset="-78"/>
                <a:cs typeface="Andalus" pitchFamily="18" charset="-78"/>
              </a:rPr>
              <a:t>Violência Doméstica</a:t>
            </a:r>
          </a:p>
          <a:p>
            <a:pPr eaLnBrk="1" hangingPunct="1"/>
            <a:endParaRPr lang="pt-BR" sz="2800" smtClean="0">
              <a:latin typeface="Andalus" pitchFamily="18" charset="-78"/>
              <a:cs typeface="Andalus" pitchFamily="18" charset="-78"/>
            </a:endParaRPr>
          </a:p>
          <a:p>
            <a:pPr eaLnBrk="1" hangingPunct="1"/>
            <a:r>
              <a:rPr lang="pt-BR" sz="2800" smtClean="0">
                <a:latin typeface="Andalus" pitchFamily="18" charset="-78"/>
                <a:cs typeface="Andalus" pitchFamily="18" charset="-78"/>
              </a:rPr>
              <a:t>Viviane e Adriane	</a:t>
            </a:r>
          </a:p>
          <a:p>
            <a:pPr lvl="1" eaLnBrk="1" hangingPunct="1"/>
            <a:r>
              <a:rPr lang="pt-BR" sz="2800" smtClean="0">
                <a:latin typeface="Andalus" pitchFamily="18" charset="-78"/>
                <a:cs typeface="Andalus" pitchFamily="18" charset="-78"/>
              </a:rPr>
              <a:t>Abuso Sexual</a:t>
            </a:r>
          </a:p>
          <a:p>
            <a:pPr eaLnBrk="1" hangingPunct="1"/>
            <a:endParaRPr lang="pt-BR" sz="2800" smtClean="0">
              <a:latin typeface="Andalus" pitchFamily="18" charset="-78"/>
              <a:cs typeface="Andalus" pitchFamily="18" charset="-78"/>
            </a:endParaRPr>
          </a:p>
          <a:p>
            <a:pPr eaLnBrk="1" hangingPunct="1"/>
            <a:r>
              <a:rPr lang="pt-BR" sz="2800" smtClean="0">
                <a:latin typeface="Andalus" pitchFamily="18" charset="-78"/>
                <a:cs typeface="Andalus" pitchFamily="18" charset="-78"/>
              </a:rPr>
              <a:t>Nariana e Izabela</a:t>
            </a:r>
          </a:p>
          <a:p>
            <a:pPr lvl="1" eaLnBrk="1" hangingPunct="1"/>
            <a:r>
              <a:rPr lang="pt-BR" sz="2800" smtClean="0">
                <a:latin typeface="Andalus" pitchFamily="18" charset="-78"/>
                <a:cs typeface="Andalus" pitchFamily="18" charset="-78"/>
              </a:rPr>
              <a:t>Reunificação Familiar</a:t>
            </a:r>
          </a:p>
        </p:txBody>
      </p:sp>
      <p:sp>
        <p:nvSpPr>
          <p:cNvPr id="15365" name="Espaço Reservado para Conteúdo 6"/>
          <p:cNvSpPr>
            <a:spLocks noGrp="1"/>
          </p:cNvSpPr>
          <p:nvPr>
            <p:ph sz="quarter" idx="4"/>
          </p:nvPr>
        </p:nvSpPr>
        <p:spPr>
          <a:xfrm>
            <a:off x="4645025" y="1714500"/>
            <a:ext cx="4041775" cy="4411663"/>
          </a:xfrm>
        </p:spPr>
        <p:txBody>
          <a:bodyPr/>
          <a:lstStyle/>
          <a:p>
            <a:pPr eaLnBrk="1" hangingPunct="1"/>
            <a:endParaRPr lang="pt-BR" smtClean="0">
              <a:latin typeface="Andalus" pitchFamily="18" charset="-78"/>
              <a:cs typeface="Andalus" pitchFamily="18" charset="-78"/>
            </a:endParaRPr>
          </a:p>
          <a:p>
            <a:pPr eaLnBrk="1" hangingPunct="1"/>
            <a:endParaRPr lang="pt-BR" smtClean="0">
              <a:latin typeface="Andalus" pitchFamily="18" charset="-78"/>
              <a:cs typeface="Andalus" pitchFamily="18" charset="-78"/>
            </a:endParaRPr>
          </a:p>
          <a:p>
            <a:pPr eaLnBrk="1" hangingPunct="1"/>
            <a:r>
              <a:rPr lang="pt-BR" sz="2800" smtClean="0">
                <a:latin typeface="Andalus" pitchFamily="18" charset="-78"/>
                <a:cs typeface="Andalus" pitchFamily="18" charset="-78"/>
              </a:rPr>
              <a:t>Lúcia Helena – apoio técnico</a:t>
            </a:r>
          </a:p>
          <a:p>
            <a:pPr eaLnBrk="1" hangingPunct="1"/>
            <a:endParaRPr lang="pt-BR" sz="2800" smtClean="0">
              <a:latin typeface="Andalus" pitchFamily="18" charset="-78"/>
              <a:cs typeface="Andalus" pitchFamily="18" charset="-78"/>
            </a:endParaRPr>
          </a:p>
          <a:p>
            <a:pPr eaLnBrk="1" hangingPunct="1"/>
            <a:r>
              <a:rPr lang="pt-BR" sz="2800" smtClean="0">
                <a:latin typeface="Andalus" pitchFamily="18" charset="-78"/>
                <a:cs typeface="Andalus" pitchFamily="18" charset="-78"/>
              </a:rPr>
              <a:t>Marina – apoio técnico</a:t>
            </a:r>
            <a:endParaRPr lang="pt-BR" smtClean="0">
              <a:latin typeface="Andalus" pitchFamily="18" charset="-78"/>
              <a:cs typeface="Andalus" pitchFamily="18" charset="-78"/>
            </a:endParaRP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518</Words>
  <Application>Microsoft Office PowerPoint</Application>
  <PresentationFormat>Apresentação na tela (4:3)</PresentationFormat>
  <Paragraphs>124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Tema do Office</vt:lpstr>
      <vt:lpstr>PAEFI</vt:lpstr>
      <vt:lpstr>Equipe</vt:lpstr>
      <vt:lpstr>Como chegam essas famílias?</vt:lpstr>
      <vt:lpstr>Trabalho interno</vt:lpstr>
      <vt:lpstr>Volta ao Ninho</vt:lpstr>
      <vt:lpstr>Reconstruindo Laços Familiares</vt:lpstr>
      <vt:lpstr>Porque na minha casa?</vt:lpstr>
      <vt:lpstr>Processo de Desligamento</vt:lpstr>
      <vt:lpstr>Duplas Interdisciplinares</vt:lpstr>
      <vt:lpstr>Características da Equipe</vt:lpstr>
      <vt:lpstr>INTERDISCIPLINARIDADE</vt:lpstr>
      <vt:lpstr>INTERDISCIPLINARIDADE</vt:lpstr>
      <vt:lpstr>PAPEL DO ASSISTENTE SOCIAL</vt:lpstr>
      <vt:lpstr>PAPEL DO PSICÓLOGO</vt:lpstr>
      <vt:lpstr>PAPEL DO PSICÓLOGO</vt:lpstr>
      <vt:lpstr>E se fosse uma enfermeira...</vt:lpstr>
      <vt:lpstr>E se fosse uma enfermeira...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PAEFI</dc:title>
  <dc:creator>adriane.schein</dc:creator>
  <cp:lastModifiedBy>izabela.lima</cp:lastModifiedBy>
  <cp:revision>80</cp:revision>
  <dcterms:created xsi:type="dcterms:W3CDTF">2015-11-23T11:02:39Z</dcterms:created>
  <dcterms:modified xsi:type="dcterms:W3CDTF">2016-07-27T14:14:54Z</dcterms:modified>
</cp:coreProperties>
</file>