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4" r:id="rId3"/>
    <p:sldId id="296" r:id="rId4"/>
    <p:sldId id="295" r:id="rId5"/>
    <p:sldId id="265" r:id="rId6"/>
    <p:sldId id="266" r:id="rId7"/>
    <p:sldId id="274" r:id="rId8"/>
    <p:sldId id="275" r:id="rId9"/>
    <p:sldId id="290" r:id="rId10"/>
    <p:sldId id="268" r:id="rId11"/>
    <p:sldId id="267" r:id="rId12"/>
    <p:sldId id="297" r:id="rId13"/>
    <p:sldId id="298" r:id="rId14"/>
    <p:sldId id="299" r:id="rId15"/>
    <p:sldId id="337" r:id="rId16"/>
    <p:sldId id="338" r:id="rId17"/>
    <p:sldId id="340" r:id="rId18"/>
    <p:sldId id="341" r:id="rId19"/>
    <p:sldId id="336" r:id="rId20"/>
  </p:sldIdLst>
  <p:sldSz cx="9144000" cy="6858000" type="screen4x3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>
      <p:cViewPr varScale="1">
        <p:scale>
          <a:sx n="110" d="100"/>
          <a:sy n="110" d="100"/>
        </p:scale>
        <p:origin x="-166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DFA39-10AE-4E34-A69F-A62C58BB4954}" type="datetimeFigureOut">
              <a:rPr lang="pt-BR" smtClean="0"/>
              <a:pPr/>
              <a:t>30/08/2018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C1482-ED3D-4AFC-9AFD-EE94205A9FF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62065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C1482-ED3D-4AFC-9AFD-EE94205A9FF5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50418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775F5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775F5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84212" y="476186"/>
            <a:ext cx="8136255" cy="5329555"/>
          </a:xfrm>
          <a:custGeom>
            <a:avLst/>
            <a:gdLst/>
            <a:ahLst/>
            <a:cxnLst/>
            <a:rect l="l" t="t" r="r" b="b"/>
            <a:pathLst>
              <a:path w="8136255" h="5329555">
                <a:moveTo>
                  <a:pt x="0" y="5329301"/>
                </a:moveTo>
                <a:lnTo>
                  <a:pt x="8135874" y="5329301"/>
                </a:lnTo>
                <a:lnTo>
                  <a:pt x="8135874" y="0"/>
                </a:lnTo>
                <a:lnTo>
                  <a:pt x="0" y="0"/>
                </a:lnTo>
                <a:lnTo>
                  <a:pt x="0" y="5329301"/>
                </a:lnTo>
                <a:close/>
              </a:path>
            </a:pathLst>
          </a:custGeom>
          <a:solidFill>
            <a:srgbClr val="417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775F5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48383" y="4572000"/>
            <a:ext cx="7586980" cy="887094"/>
          </a:xfrm>
          <a:custGeom>
            <a:avLst/>
            <a:gdLst/>
            <a:ahLst/>
            <a:cxnLst/>
            <a:rect l="l" t="t" r="r" b="b"/>
            <a:pathLst>
              <a:path w="7586980" h="887095">
                <a:moveTo>
                  <a:pt x="0" y="886968"/>
                </a:moveTo>
                <a:lnTo>
                  <a:pt x="7586472" y="886968"/>
                </a:lnTo>
                <a:lnTo>
                  <a:pt x="7586472" y="0"/>
                </a:lnTo>
                <a:lnTo>
                  <a:pt x="0" y="0"/>
                </a:lnTo>
                <a:lnTo>
                  <a:pt x="0" y="886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4572000"/>
            <a:ext cx="1447800" cy="887094"/>
          </a:xfrm>
          <a:custGeom>
            <a:avLst/>
            <a:gdLst/>
            <a:ahLst/>
            <a:cxnLst/>
            <a:rect l="l" t="t" r="r" b="b"/>
            <a:pathLst>
              <a:path w="1447800" h="887095">
                <a:moveTo>
                  <a:pt x="0" y="886968"/>
                </a:moveTo>
                <a:lnTo>
                  <a:pt x="1447800" y="886968"/>
                </a:lnTo>
                <a:lnTo>
                  <a:pt x="1447800" y="0"/>
                </a:lnTo>
                <a:lnTo>
                  <a:pt x="0" y="0"/>
                </a:lnTo>
                <a:lnTo>
                  <a:pt x="0" y="886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4663440"/>
            <a:ext cx="1454150" cy="713740"/>
          </a:xfrm>
          <a:custGeom>
            <a:avLst/>
            <a:gdLst/>
            <a:ahLst/>
            <a:cxnLst/>
            <a:rect l="l" t="t" r="r" b="b"/>
            <a:pathLst>
              <a:path w="1454150" h="713739">
                <a:moveTo>
                  <a:pt x="0" y="713232"/>
                </a:moveTo>
                <a:lnTo>
                  <a:pt x="1453896" y="713232"/>
                </a:lnTo>
                <a:lnTo>
                  <a:pt x="1453896" y="0"/>
                </a:lnTo>
                <a:lnTo>
                  <a:pt x="0" y="0"/>
                </a:lnTo>
                <a:lnTo>
                  <a:pt x="0" y="713232"/>
                </a:lnTo>
                <a:close/>
              </a:path>
            </a:pathLst>
          </a:custGeom>
          <a:solidFill>
            <a:srgbClr val="DD8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545336" y="4654296"/>
            <a:ext cx="7599045" cy="713740"/>
          </a:xfrm>
          <a:custGeom>
            <a:avLst/>
            <a:gdLst/>
            <a:ahLst/>
            <a:cxnLst/>
            <a:rect l="l" t="t" r="r" b="b"/>
            <a:pathLst>
              <a:path w="7599045" h="713739">
                <a:moveTo>
                  <a:pt x="0" y="713231"/>
                </a:moveTo>
                <a:lnTo>
                  <a:pt x="7598663" y="713231"/>
                </a:lnTo>
                <a:lnTo>
                  <a:pt x="7598663" y="0"/>
                </a:lnTo>
                <a:lnTo>
                  <a:pt x="0" y="0"/>
                </a:lnTo>
                <a:lnTo>
                  <a:pt x="0" y="713231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447800" y="0"/>
            <a:ext cx="100965" cy="6858000"/>
          </a:xfrm>
          <a:custGeom>
            <a:avLst/>
            <a:gdLst/>
            <a:ahLst/>
            <a:cxnLst/>
            <a:rect l="l" t="t" r="r" b="b"/>
            <a:pathLst>
              <a:path w="100965" h="6858000">
                <a:moveTo>
                  <a:pt x="0" y="6857998"/>
                </a:moveTo>
                <a:lnTo>
                  <a:pt x="100584" y="6857998"/>
                </a:lnTo>
                <a:lnTo>
                  <a:pt x="100584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8016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228600"/>
                </a:moveTo>
                <a:lnTo>
                  <a:pt x="533400" y="228600"/>
                </a:lnTo>
                <a:lnTo>
                  <a:pt x="5334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DD8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90550" y="1280160"/>
            <a:ext cx="8553450" cy="228600"/>
          </a:xfrm>
          <a:custGeom>
            <a:avLst/>
            <a:gdLst/>
            <a:ahLst/>
            <a:cxnLst/>
            <a:rect l="l" t="t" r="r" b="b"/>
            <a:pathLst>
              <a:path w="8553450" h="228600">
                <a:moveTo>
                  <a:pt x="0" y="228600"/>
                </a:moveTo>
                <a:lnTo>
                  <a:pt x="8553450" y="228600"/>
                </a:lnTo>
                <a:lnTo>
                  <a:pt x="855345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9877" y="136652"/>
            <a:ext cx="8064245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775F5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6867" y="1618234"/>
            <a:ext cx="8370265" cy="4354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971540"/>
          </a:xfrm>
          <a:custGeom>
            <a:avLst/>
            <a:gdLst/>
            <a:ahLst/>
            <a:cxnLst/>
            <a:rect l="l" t="t" r="r" b="b"/>
            <a:pathLst>
              <a:path w="9144000" h="5971540">
                <a:moveTo>
                  <a:pt x="0" y="5971032"/>
                </a:moveTo>
                <a:lnTo>
                  <a:pt x="9144000" y="5971032"/>
                </a:lnTo>
                <a:lnTo>
                  <a:pt x="9144000" y="0"/>
                </a:lnTo>
                <a:lnTo>
                  <a:pt x="0" y="0"/>
                </a:lnTo>
                <a:lnTo>
                  <a:pt x="0" y="5971032"/>
                </a:lnTo>
                <a:close/>
              </a:path>
            </a:pathLst>
          </a:custGeom>
          <a:solidFill>
            <a:srgbClr val="775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971032"/>
            <a:ext cx="9144000" cy="887094"/>
          </a:xfrm>
          <a:custGeom>
            <a:avLst/>
            <a:gdLst/>
            <a:ahLst/>
            <a:cxnLst/>
            <a:rect l="l" t="t" r="r" b="b"/>
            <a:pathLst>
              <a:path w="9144000" h="887095">
                <a:moveTo>
                  <a:pt x="0" y="886968"/>
                </a:moveTo>
                <a:lnTo>
                  <a:pt x="9144000" y="886968"/>
                </a:lnTo>
                <a:lnTo>
                  <a:pt x="9144000" y="0"/>
                </a:lnTo>
                <a:lnTo>
                  <a:pt x="0" y="0"/>
                </a:lnTo>
                <a:lnTo>
                  <a:pt x="0" y="886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053328"/>
            <a:ext cx="2240280" cy="713740"/>
          </a:xfrm>
          <a:custGeom>
            <a:avLst/>
            <a:gdLst/>
            <a:ahLst/>
            <a:cxnLst/>
            <a:rect l="l" t="t" r="r" b="b"/>
            <a:pathLst>
              <a:path w="2240280" h="713740">
                <a:moveTo>
                  <a:pt x="0" y="713232"/>
                </a:moveTo>
                <a:lnTo>
                  <a:pt x="2240280" y="713232"/>
                </a:lnTo>
                <a:lnTo>
                  <a:pt x="2240280" y="0"/>
                </a:lnTo>
                <a:lnTo>
                  <a:pt x="0" y="0"/>
                </a:lnTo>
                <a:lnTo>
                  <a:pt x="0" y="713232"/>
                </a:lnTo>
                <a:close/>
              </a:path>
            </a:pathLst>
          </a:custGeom>
          <a:solidFill>
            <a:srgbClr val="DD8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59151" y="6044184"/>
            <a:ext cx="6784975" cy="713740"/>
          </a:xfrm>
          <a:custGeom>
            <a:avLst/>
            <a:gdLst/>
            <a:ahLst/>
            <a:cxnLst/>
            <a:rect l="l" t="t" r="r" b="b"/>
            <a:pathLst>
              <a:path w="6784975" h="713740">
                <a:moveTo>
                  <a:pt x="0" y="713231"/>
                </a:moveTo>
                <a:lnTo>
                  <a:pt x="6784848" y="713231"/>
                </a:lnTo>
                <a:lnTo>
                  <a:pt x="6784848" y="0"/>
                </a:lnTo>
                <a:lnTo>
                  <a:pt x="0" y="0"/>
                </a:lnTo>
                <a:lnTo>
                  <a:pt x="0" y="713231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08425" y="610106"/>
            <a:ext cx="5686425" cy="44884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3200" b="1" spc="-60" dirty="0">
                <a:solidFill>
                  <a:srgbClr val="EBDDC3"/>
                </a:solidFill>
                <a:latin typeface="Trebuchet MS"/>
                <a:cs typeface="Trebuchet MS"/>
              </a:rPr>
              <a:t>AS </a:t>
            </a:r>
            <a:r>
              <a:rPr sz="3200" b="1" spc="-60" dirty="0">
                <a:solidFill>
                  <a:srgbClr val="EBDDC3"/>
                </a:solidFill>
                <a:latin typeface="Trebuchet MS"/>
                <a:cs typeface="Trebuchet MS"/>
              </a:rPr>
              <a:t>MEDIDAS </a:t>
            </a:r>
            <a:r>
              <a:rPr sz="3200" b="1" spc="-85" dirty="0">
                <a:solidFill>
                  <a:srgbClr val="EBDDC3"/>
                </a:solidFill>
                <a:latin typeface="Trebuchet MS"/>
                <a:cs typeface="Trebuchet MS"/>
              </a:rPr>
              <a:t>SOCIOEDUCATIVAS</a:t>
            </a:r>
            <a:r>
              <a:rPr sz="3200" b="1" spc="-200" dirty="0">
                <a:solidFill>
                  <a:srgbClr val="EBDDC3"/>
                </a:solidFill>
                <a:latin typeface="Trebuchet MS"/>
                <a:cs typeface="Trebuchet MS"/>
              </a:rPr>
              <a:t> </a:t>
            </a:r>
            <a:r>
              <a:rPr sz="3200" b="1" spc="-70" dirty="0">
                <a:solidFill>
                  <a:srgbClr val="EBDDC3"/>
                </a:solidFill>
                <a:latin typeface="Trebuchet MS"/>
                <a:cs typeface="Trebuchet MS"/>
              </a:rPr>
              <a:t>EM  </a:t>
            </a:r>
            <a:r>
              <a:rPr sz="3200" b="1" spc="-20" dirty="0">
                <a:solidFill>
                  <a:srgbClr val="EBDDC3"/>
                </a:solidFill>
                <a:latin typeface="Trebuchet MS"/>
                <a:cs typeface="Trebuchet MS"/>
              </a:rPr>
              <a:t>MEIO </a:t>
            </a:r>
            <a:r>
              <a:rPr sz="3200" b="1" spc="-130" dirty="0">
                <a:solidFill>
                  <a:srgbClr val="EBDDC3"/>
                </a:solidFill>
                <a:latin typeface="Trebuchet MS"/>
                <a:cs typeface="Trebuchet MS"/>
              </a:rPr>
              <a:t>ABERTO </a:t>
            </a:r>
            <a:r>
              <a:rPr sz="3200" b="1" spc="-180" dirty="0">
                <a:solidFill>
                  <a:srgbClr val="EBDDC3"/>
                </a:solidFill>
                <a:latin typeface="Arial"/>
                <a:cs typeface="Arial"/>
              </a:rPr>
              <a:t>– </a:t>
            </a:r>
            <a:r>
              <a:rPr sz="3200" b="1" spc="-204" dirty="0">
                <a:solidFill>
                  <a:srgbClr val="EBDDC3"/>
                </a:solidFill>
                <a:latin typeface="Trebuchet MS"/>
                <a:cs typeface="Trebuchet MS"/>
              </a:rPr>
              <a:t>ENTRE </a:t>
            </a:r>
            <a:r>
              <a:rPr lang="pt-BR" sz="3200" b="1" spc="120" dirty="0">
                <a:solidFill>
                  <a:srgbClr val="EBDDC3"/>
                </a:solidFill>
                <a:latin typeface="Trebuchet MS"/>
                <a:cs typeface="Trebuchet MS"/>
              </a:rPr>
              <a:t>A RESPONSABILIZAÇÃO E A  FORMAÇÃO</a:t>
            </a:r>
            <a:endParaRPr sz="3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00" dirty="0">
              <a:latin typeface="Times New Roman"/>
              <a:cs typeface="Times New Roman"/>
            </a:endParaRPr>
          </a:p>
          <a:p>
            <a:pPr marL="12700" marR="17780">
              <a:lnSpc>
                <a:spcPct val="100000"/>
              </a:lnSpc>
              <a:spcBef>
                <a:spcPts val="5"/>
              </a:spcBef>
            </a:pPr>
            <a:endParaRPr sz="3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 dirty="0">
              <a:latin typeface="Times New Roman"/>
              <a:cs typeface="Times New Roman"/>
            </a:endParaRPr>
          </a:p>
          <a:p>
            <a:pPr marL="12700" marR="181610">
              <a:lnSpc>
                <a:spcPct val="100000"/>
              </a:lnSpc>
              <a:spcBef>
                <a:spcPts val="5"/>
              </a:spcBef>
            </a:pPr>
            <a:r>
              <a:rPr sz="3200" b="1" spc="-100" dirty="0">
                <a:solidFill>
                  <a:srgbClr val="FFFFFF"/>
                </a:solidFill>
                <a:latin typeface="Trebuchet MS"/>
                <a:cs typeface="Trebuchet MS"/>
              </a:rPr>
              <a:t>ALINE </a:t>
            </a:r>
            <a:r>
              <a:rPr sz="3200" b="1" spc="-75" dirty="0">
                <a:solidFill>
                  <a:srgbClr val="FFFFFF"/>
                </a:solidFill>
                <a:latin typeface="Trebuchet MS"/>
                <a:cs typeface="Trebuchet MS"/>
              </a:rPr>
              <a:t>PEDROSA </a:t>
            </a:r>
            <a:r>
              <a:rPr sz="3200" b="1" spc="-114" dirty="0">
                <a:solidFill>
                  <a:srgbClr val="FFFFFF"/>
                </a:solidFill>
                <a:latin typeface="Trebuchet MS"/>
                <a:cs typeface="Trebuchet MS"/>
              </a:rPr>
              <a:t>FIORAVANTE</a:t>
            </a:r>
            <a:r>
              <a:rPr sz="3200" b="1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180" dirty="0">
                <a:solidFill>
                  <a:srgbClr val="FFFFFF"/>
                </a:solidFill>
                <a:latin typeface="Arial"/>
                <a:cs typeface="Arial"/>
              </a:rPr>
              <a:t>–  </a:t>
            </a:r>
            <a:r>
              <a:rPr sz="3200" b="1" spc="-85" dirty="0">
                <a:solidFill>
                  <a:srgbClr val="FFFFFF"/>
                </a:solidFill>
                <a:latin typeface="Trebuchet MS"/>
                <a:cs typeface="Trebuchet MS"/>
              </a:rPr>
              <a:t>AGOSTO/201</a:t>
            </a:r>
            <a:r>
              <a:rPr lang="pt-BR" sz="3200" b="1" spc="-85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endParaRPr sz="3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0551" y="6328968"/>
            <a:ext cx="38125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25" dirty="0">
                <a:solidFill>
                  <a:srgbClr val="775F54"/>
                </a:solidFill>
                <a:latin typeface="Trebuchet MS"/>
                <a:cs typeface="Trebuchet MS"/>
              </a:rPr>
              <a:t>APOIO </a:t>
            </a:r>
            <a:r>
              <a:rPr sz="2000" spc="-125" dirty="0">
                <a:solidFill>
                  <a:srgbClr val="775F54"/>
                </a:solidFill>
                <a:latin typeface="Arial"/>
                <a:cs typeface="Arial"/>
              </a:rPr>
              <a:t>(encorajamento, </a:t>
            </a:r>
            <a:r>
              <a:rPr sz="2000" spc="-150" dirty="0">
                <a:solidFill>
                  <a:srgbClr val="775F54"/>
                </a:solidFill>
                <a:latin typeface="Arial"/>
                <a:cs typeface="Arial"/>
              </a:rPr>
              <a:t>sustentação</a:t>
            </a:r>
            <a:r>
              <a:rPr sz="2000" spc="-114" dirty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z="2000" spc="-125" dirty="0">
                <a:solidFill>
                  <a:srgbClr val="775F54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49800" y="4215574"/>
            <a:ext cx="2064385" cy="1917064"/>
          </a:xfrm>
          <a:custGeom>
            <a:avLst/>
            <a:gdLst/>
            <a:ahLst/>
            <a:cxnLst/>
            <a:rect l="l" t="t" r="r" b="b"/>
            <a:pathLst>
              <a:path w="2064384" h="1917064">
                <a:moveTo>
                  <a:pt x="0" y="1916938"/>
                </a:moveTo>
                <a:lnTo>
                  <a:pt x="2064003" y="1916938"/>
                </a:lnTo>
                <a:lnTo>
                  <a:pt x="2064003" y="0"/>
                </a:lnTo>
                <a:lnTo>
                  <a:pt x="0" y="0"/>
                </a:lnTo>
                <a:lnTo>
                  <a:pt x="0" y="1916938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49800" y="4215574"/>
            <a:ext cx="2064385" cy="1917064"/>
          </a:xfrm>
          <a:custGeom>
            <a:avLst/>
            <a:gdLst/>
            <a:ahLst/>
            <a:cxnLst/>
            <a:rect l="l" t="t" r="r" b="b"/>
            <a:pathLst>
              <a:path w="2064384" h="1917064">
                <a:moveTo>
                  <a:pt x="0" y="1916938"/>
                </a:moveTo>
                <a:lnTo>
                  <a:pt x="2064003" y="1916938"/>
                </a:lnTo>
                <a:lnTo>
                  <a:pt x="2064003" y="0"/>
                </a:lnTo>
                <a:lnTo>
                  <a:pt x="0" y="0"/>
                </a:lnTo>
                <a:lnTo>
                  <a:pt x="0" y="1916938"/>
                </a:lnTo>
                <a:close/>
              </a:path>
            </a:pathLst>
          </a:custGeom>
          <a:ln w="93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54479" y="4418838"/>
            <a:ext cx="2054860" cy="1484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885" marR="342265" algn="ctr">
              <a:lnSpc>
                <a:spcPct val="100000"/>
              </a:lnSpc>
              <a:spcBef>
                <a:spcPts val="100"/>
              </a:spcBef>
            </a:pPr>
            <a:r>
              <a:rPr sz="1800" b="1" spc="-65" dirty="0">
                <a:latin typeface="Trebuchet MS"/>
                <a:cs typeface="Trebuchet MS"/>
              </a:rPr>
              <a:t>baixo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140" dirty="0">
                <a:latin typeface="Trebuchet MS"/>
                <a:cs typeface="Trebuchet MS"/>
              </a:rPr>
              <a:t>controle  </a:t>
            </a:r>
            <a:r>
              <a:rPr sz="1800" b="1" spc="-100" dirty="0">
                <a:latin typeface="Trebuchet MS"/>
                <a:cs typeface="Trebuchet MS"/>
              </a:rPr>
              <a:t>alto</a:t>
            </a:r>
            <a:r>
              <a:rPr sz="1800" b="1" spc="-120" dirty="0">
                <a:latin typeface="Trebuchet MS"/>
                <a:cs typeface="Trebuchet MS"/>
              </a:rPr>
              <a:t> </a:t>
            </a:r>
            <a:r>
              <a:rPr sz="1800" b="1" spc="-60" dirty="0">
                <a:latin typeface="Trebuchet MS"/>
                <a:cs typeface="Trebuchet MS"/>
              </a:rPr>
              <a:t>apoio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800" b="1" spc="145" dirty="0">
                <a:latin typeface="Trebuchet MS"/>
                <a:cs typeface="Trebuchet MS"/>
              </a:rPr>
              <a:t>=</a:t>
            </a:r>
            <a:endParaRPr sz="1800">
              <a:latin typeface="Trebuchet MS"/>
              <a:cs typeface="Trebuchet MS"/>
            </a:endParaRPr>
          </a:p>
          <a:p>
            <a:pPr marR="52069" algn="ctr">
              <a:lnSpc>
                <a:spcPts val="2145"/>
              </a:lnSpc>
            </a:pPr>
            <a:r>
              <a:rPr sz="1800" b="1" spc="-80" dirty="0">
                <a:latin typeface="Trebuchet MS"/>
                <a:cs typeface="Trebuchet MS"/>
              </a:rPr>
              <a:t>disciplina</a:t>
            </a:r>
            <a:r>
              <a:rPr sz="1800" b="1" spc="-200" dirty="0">
                <a:latin typeface="Trebuchet MS"/>
                <a:cs typeface="Trebuchet MS"/>
              </a:rPr>
              <a:t> </a:t>
            </a:r>
            <a:r>
              <a:rPr sz="1800" b="1" spc="-70" dirty="0">
                <a:latin typeface="Trebuchet MS"/>
                <a:cs typeface="Trebuchet MS"/>
              </a:rPr>
              <a:t>social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ts val="2865"/>
              </a:lnSpc>
            </a:pPr>
            <a:r>
              <a:rPr sz="2400" spc="-320" dirty="0">
                <a:latin typeface="Arial"/>
                <a:cs typeface="Arial"/>
              </a:rPr>
              <a:t>PERMISSIVA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25633" y="2696835"/>
            <a:ext cx="302895" cy="32353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15"/>
              </a:lnSpc>
              <a:tabLst>
                <a:tab pos="1338580" algn="l"/>
              </a:tabLst>
            </a:pPr>
            <a:r>
              <a:rPr sz="2000" b="1" spc="-90" dirty="0">
                <a:solidFill>
                  <a:srgbClr val="775F54"/>
                </a:solidFill>
                <a:latin typeface="Trebuchet MS"/>
                <a:cs typeface="Trebuchet MS"/>
              </a:rPr>
              <a:t>CONTROLE	</a:t>
            </a:r>
            <a:r>
              <a:rPr sz="2000" spc="-90" dirty="0">
                <a:solidFill>
                  <a:srgbClr val="775F54"/>
                </a:solidFill>
                <a:latin typeface="Arial"/>
                <a:cs typeface="Arial"/>
              </a:rPr>
              <a:t>(disciplina, </a:t>
            </a:r>
            <a:r>
              <a:rPr sz="2000" spc="-114" dirty="0">
                <a:solidFill>
                  <a:srgbClr val="775F54"/>
                </a:solidFill>
                <a:latin typeface="Arial"/>
                <a:cs typeface="Arial"/>
              </a:rPr>
              <a:t>limites</a:t>
            </a:r>
            <a:r>
              <a:rPr sz="2000" spc="-80" dirty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z="2000" spc="-125" dirty="0">
                <a:solidFill>
                  <a:srgbClr val="775F54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65375" y="4218749"/>
            <a:ext cx="2064385" cy="1917064"/>
          </a:xfrm>
          <a:custGeom>
            <a:avLst/>
            <a:gdLst/>
            <a:ahLst/>
            <a:cxnLst/>
            <a:rect l="l" t="t" r="r" b="b"/>
            <a:pathLst>
              <a:path w="2064385" h="1917064">
                <a:moveTo>
                  <a:pt x="0" y="1916938"/>
                </a:moveTo>
                <a:lnTo>
                  <a:pt x="2064003" y="1916938"/>
                </a:lnTo>
                <a:lnTo>
                  <a:pt x="2064003" y="0"/>
                </a:lnTo>
                <a:lnTo>
                  <a:pt x="0" y="0"/>
                </a:lnTo>
                <a:lnTo>
                  <a:pt x="0" y="1916938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65375" y="4218749"/>
            <a:ext cx="2064385" cy="1917064"/>
          </a:xfrm>
          <a:custGeom>
            <a:avLst/>
            <a:gdLst/>
            <a:ahLst/>
            <a:cxnLst/>
            <a:rect l="l" t="t" r="r" b="b"/>
            <a:pathLst>
              <a:path w="2064385" h="1917064">
                <a:moveTo>
                  <a:pt x="0" y="1916938"/>
                </a:moveTo>
                <a:lnTo>
                  <a:pt x="2064003" y="1916938"/>
                </a:lnTo>
                <a:lnTo>
                  <a:pt x="2064003" y="0"/>
                </a:lnTo>
                <a:lnTo>
                  <a:pt x="0" y="0"/>
                </a:lnTo>
                <a:lnTo>
                  <a:pt x="0" y="1916938"/>
                </a:lnTo>
                <a:close/>
              </a:path>
            </a:pathLst>
          </a:custGeom>
          <a:ln w="93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86989" y="4421885"/>
            <a:ext cx="1620520" cy="1484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715" marR="125095" algn="ctr">
              <a:lnSpc>
                <a:spcPct val="100000"/>
              </a:lnSpc>
              <a:spcBef>
                <a:spcPts val="100"/>
              </a:spcBef>
            </a:pPr>
            <a:r>
              <a:rPr sz="1800" b="1" spc="-65" dirty="0">
                <a:latin typeface="Trebuchet MS"/>
                <a:cs typeface="Trebuchet MS"/>
              </a:rPr>
              <a:t>baixo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140" dirty="0">
                <a:latin typeface="Trebuchet MS"/>
                <a:cs typeface="Trebuchet MS"/>
              </a:rPr>
              <a:t>controle  </a:t>
            </a:r>
            <a:r>
              <a:rPr sz="1800" b="1" spc="-65" dirty="0">
                <a:latin typeface="Trebuchet MS"/>
                <a:cs typeface="Trebuchet MS"/>
              </a:rPr>
              <a:t>baixo</a:t>
            </a:r>
            <a:r>
              <a:rPr sz="1800" b="1" spc="-140" dirty="0">
                <a:latin typeface="Trebuchet MS"/>
                <a:cs typeface="Trebuchet MS"/>
              </a:rPr>
              <a:t> </a:t>
            </a:r>
            <a:r>
              <a:rPr sz="1800" b="1" spc="-60" dirty="0">
                <a:latin typeface="Trebuchet MS"/>
                <a:cs typeface="Trebuchet MS"/>
              </a:rPr>
              <a:t>apoio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800" b="1" spc="145" dirty="0">
                <a:latin typeface="Trebuchet MS"/>
                <a:cs typeface="Trebuchet MS"/>
              </a:rPr>
              <a:t>=</a:t>
            </a:r>
            <a:endParaRPr sz="1800">
              <a:latin typeface="Trebuchet MS"/>
              <a:cs typeface="Trebuchet MS"/>
            </a:endParaRPr>
          </a:p>
          <a:p>
            <a:pPr marL="635" algn="ctr">
              <a:lnSpc>
                <a:spcPts val="2140"/>
              </a:lnSpc>
            </a:pPr>
            <a:r>
              <a:rPr sz="1800" b="1" spc="-75" dirty="0">
                <a:latin typeface="Trebuchet MS"/>
                <a:cs typeface="Trebuchet MS"/>
              </a:rPr>
              <a:t>Disciplina</a:t>
            </a:r>
            <a:r>
              <a:rPr sz="1800" b="1" spc="-145" dirty="0">
                <a:latin typeface="Trebuchet MS"/>
                <a:cs typeface="Trebuchet MS"/>
              </a:rPr>
              <a:t> </a:t>
            </a:r>
            <a:r>
              <a:rPr sz="1800" b="1" spc="-70" dirty="0">
                <a:latin typeface="Trebuchet MS"/>
                <a:cs typeface="Trebuchet MS"/>
              </a:rPr>
              <a:t>social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ts val="2860"/>
              </a:lnSpc>
            </a:pPr>
            <a:r>
              <a:rPr sz="2400" spc="-295" dirty="0">
                <a:latin typeface="Arial"/>
                <a:cs typeface="Arial"/>
              </a:rPr>
              <a:t>NEGLIGENTE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19275" y="6045314"/>
            <a:ext cx="5343525" cy="304800"/>
          </a:xfrm>
          <a:custGeom>
            <a:avLst/>
            <a:gdLst/>
            <a:ahLst/>
            <a:cxnLst/>
            <a:rect l="l" t="t" r="r" b="b"/>
            <a:pathLst>
              <a:path w="5343525" h="304800">
                <a:moveTo>
                  <a:pt x="5038979" y="0"/>
                </a:moveTo>
                <a:lnTo>
                  <a:pt x="5038979" y="304571"/>
                </a:lnTo>
                <a:lnTo>
                  <a:pt x="5242009" y="203047"/>
                </a:lnTo>
                <a:lnTo>
                  <a:pt x="5089779" y="203047"/>
                </a:lnTo>
                <a:lnTo>
                  <a:pt x="5089779" y="101523"/>
                </a:lnTo>
                <a:lnTo>
                  <a:pt x="5242009" y="101523"/>
                </a:lnTo>
                <a:lnTo>
                  <a:pt x="5038979" y="0"/>
                </a:lnTo>
                <a:close/>
              </a:path>
              <a:path w="5343525" h="304800">
                <a:moveTo>
                  <a:pt x="5038979" y="101523"/>
                </a:moveTo>
                <a:lnTo>
                  <a:pt x="0" y="101523"/>
                </a:lnTo>
                <a:lnTo>
                  <a:pt x="0" y="203047"/>
                </a:lnTo>
                <a:lnTo>
                  <a:pt x="5038979" y="203047"/>
                </a:lnTo>
                <a:lnTo>
                  <a:pt x="5038979" y="101523"/>
                </a:lnTo>
                <a:close/>
              </a:path>
              <a:path w="5343525" h="304800">
                <a:moveTo>
                  <a:pt x="5242009" y="101523"/>
                </a:moveTo>
                <a:lnTo>
                  <a:pt x="5089779" y="101523"/>
                </a:lnTo>
                <a:lnTo>
                  <a:pt x="5089779" y="203047"/>
                </a:lnTo>
                <a:lnTo>
                  <a:pt x="5242009" y="203047"/>
                </a:lnTo>
                <a:lnTo>
                  <a:pt x="5343525" y="152285"/>
                </a:lnTo>
                <a:lnTo>
                  <a:pt x="5242009" y="101523"/>
                </a:lnTo>
                <a:close/>
              </a:path>
            </a:pathLst>
          </a:custGeom>
          <a:solidFill>
            <a:srgbClr val="B85B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65375" y="1878202"/>
            <a:ext cx="2064385" cy="1954530"/>
          </a:xfrm>
          <a:custGeom>
            <a:avLst/>
            <a:gdLst/>
            <a:ahLst/>
            <a:cxnLst/>
            <a:rect l="l" t="t" r="r" b="b"/>
            <a:pathLst>
              <a:path w="2064385" h="1954529">
                <a:moveTo>
                  <a:pt x="0" y="1954022"/>
                </a:moveTo>
                <a:lnTo>
                  <a:pt x="2064003" y="1954022"/>
                </a:lnTo>
                <a:lnTo>
                  <a:pt x="2064003" y="0"/>
                </a:lnTo>
                <a:lnTo>
                  <a:pt x="0" y="0"/>
                </a:lnTo>
                <a:lnTo>
                  <a:pt x="0" y="1954022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65375" y="1878202"/>
            <a:ext cx="2064385" cy="1954530"/>
          </a:xfrm>
          <a:custGeom>
            <a:avLst/>
            <a:gdLst/>
            <a:ahLst/>
            <a:cxnLst/>
            <a:rect l="l" t="t" r="r" b="b"/>
            <a:pathLst>
              <a:path w="2064385" h="1954529">
                <a:moveTo>
                  <a:pt x="0" y="1954022"/>
                </a:moveTo>
                <a:lnTo>
                  <a:pt x="2064003" y="1954022"/>
                </a:lnTo>
                <a:lnTo>
                  <a:pt x="2064003" y="0"/>
                </a:lnTo>
                <a:lnTo>
                  <a:pt x="0" y="0"/>
                </a:lnTo>
                <a:lnTo>
                  <a:pt x="0" y="1954022"/>
                </a:lnTo>
                <a:close/>
              </a:path>
            </a:pathLst>
          </a:custGeom>
          <a:ln w="93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365375" y="2099309"/>
            <a:ext cx="2059939" cy="1484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800" b="1" spc="-100" dirty="0">
                <a:latin typeface="Trebuchet MS"/>
                <a:cs typeface="Trebuchet MS"/>
              </a:rPr>
              <a:t>alto</a:t>
            </a:r>
            <a:r>
              <a:rPr sz="1800" b="1" spc="-110" dirty="0">
                <a:latin typeface="Trebuchet MS"/>
                <a:cs typeface="Trebuchet MS"/>
              </a:rPr>
              <a:t> </a:t>
            </a:r>
            <a:r>
              <a:rPr sz="1800" b="1" spc="-140" dirty="0">
                <a:latin typeface="Trebuchet MS"/>
                <a:cs typeface="Trebuchet MS"/>
              </a:rPr>
              <a:t>controle</a:t>
            </a:r>
            <a:endParaRPr sz="1800">
              <a:latin typeface="Trebuchet MS"/>
              <a:cs typeface="Trebuchet MS"/>
            </a:endParaRPr>
          </a:p>
          <a:p>
            <a:pPr marR="45720" algn="ctr">
              <a:lnSpc>
                <a:spcPct val="100000"/>
              </a:lnSpc>
            </a:pPr>
            <a:r>
              <a:rPr sz="1800" b="1" spc="-65" dirty="0">
                <a:latin typeface="Trebuchet MS"/>
                <a:cs typeface="Trebuchet MS"/>
              </a:rPr>
              <a:t>baixo</a:t>
            </a:r>
            <a:r>
              <a:rPr sz="1800" b="1" spc="-120" dirty="0">
                <a:latin typeface="Trebuchet MS"/>
                <a:cs typeface="Trebuchet MS"/>
              </a:rPr>
              <a:t> </a:t>
            </a:r>
            <a:r>
              <a:rPr sz="1800" b="1" spc="-60" dirty="0">
                <a:latin typeface="Trebuchet MS"/>
                <a:cs typeface="Trebuchet MS"/>
              </a:rPr>
              <a:t>apoio</a:t>
            </a:r>
            <a:endParaRPr sz="1800">
              <a:latin typeface="Trebuchet MS"/>
              <a:cs typeface="Trebuchet MS"/>
            </a:endParaRPr>
          </a:p>
          <a:p>
            <a:pPr marL="3175" algn="ctr">
              <a:lnSpc>
                <a:spcPct val="100000"/>
              </a:lnSpc>
            </a:pPr>
            <a:r>
              <a:rPr sz="1800" b="1" spc="145" dirty="0">
                <a:latin typeface="Trebuchet MS"/>
                <a:cs typeface="Trebuchet MS"/>
              </a:rPr>
              <a:t>=</a:t>
            </a:r>
            <a:endParaRPr sz="1800">
              <a:latin typeface="Trebuchet MS"/>
              <a:cs typeface="Trebuchet MS"/>
            </a:endParaRPr>
          </a:p>
          <a:p>
            <a:pPr marL="5080" algn="ctr">
              <a:lnSpc>
                <a:spcPts val="2140"/>
              </a:lnSpc>
            </a:pPr>
            <a:r>
              <a:rPr sz="1800" b="1" spc="-80" dirty="0">
                <a:latin typeface="Trebuchet MS"/>
                <a:cs typeface="Trebuchet MS"/>
              </a:rPr>
              <a:t>disciplina</a:t>
            </a:r>
            <a:r>
              <a:rPr sz="1800" b="1" spc="-135" dirty="0">
                <a:latin typeface="Trebuchet MS"/>
                <a:cs typeface="Trebuchet MS"/>
              </a:rPr>
              <a:t> </a:t>
            </a:r>
            <a:r>
              <a:rPr sz="1800" b="1" spc="-70" dirty="0">
                <a:latin typeface="Trebuchet MS"/>
                <a:cs typeface="Trebuchet MS"/>
              </a:rPr>
              <a:t>social</a:t>
            </a:r>
            <a:endParaRPr sz="1800">
              <a:latin typeface="Trebuchet MS"/>
              <a:cs typeface="Trebuchet MS"/>
            </a:endParaRPr>
          </a:p>
          <a:p>
            <a:pPr marL="2540" algn="ctr">
              <a:lnSpc>
                <a:spcPts val="2860"/>
              </a:lnSpc>
            </a:pPr>
            <a:r>
              <a:rPr sz="2400" spc="-250" dirty="0">
                <a:latin typeface="Arial"/>
                <a:cs typeface="Arial"/>
              </a:rPr>
              <a:t>PUNITIVA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40275" y="1916938"/>
            <a:ext cx="2064385" cy="1917064"/>
          </a:xfrm>
          <a:prstGeom prst="rect">
            <a:avLst/>
          </a:prstGeom>
          <a:ln w="9360">
            <a:solidFill>
              <a:srgbClr val="C0C0C0"/>
            </a:solidFill>
          </a:ln>
        </p:spPr>
        <p:txBody>
          <a:bodyPr vert="horz" wrap="square" lIns="0" tIns="215265" rIns="0" bIns="0" rtlCol="0">
            <a:spAutoFit/>
          </a:bodyPr>
          <a:lstStyle/>
          <a:p>
            <a:pPr marL="443230" marR="436880" algn="ctr">
              <a:lnSpc>
                <a:spcPct val="100000"/>
              </a:lnSpc>
              <a:spcBef>
                <a:spcPts val="1695"/>
              </a:spcBef>
            </a:pPr>
            <a:r>
              <a:rPr sz="1800" b="1" spc="-100" dirty="0">
                <a:solidFill>
                  <a:srgbClr val="006FC0"/>
                </a:solidFill>
                <a:latin typeface="Trebuchet MS"/>
                <a:cs typeface="Trebuchet MS"/>
              </a:rPr>
              <a:t>alto</a:t>
            </a:r>
            <a:r>
              <a:rPr sz="1800" b="1" spc="-16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800" b="1" spc="-140" dirty="0">
                <a:solidFill>
                  <a:srgbClr val="006FC0"/>
                </a:solidFill>
                <a:latin typeface="Trebuchet MS"/>
                <a:cs typeface="Trebuchet MS"/>
              </a:rPr>
              <a:t>controle  </a:t>
            </a:r>
            <a:r>
              <a:rPr sz="1800" b="1" spc="-100" dirty="0">
                <a:solidFill>
                  <a:srgbClr val="006FC0"/>
                </a:solidFill>
                <a:latin typeface="Trebuchet MS"/>
                <a:cs typeface="Trebuchet MS"/>
              </a:rPr>
              <a:t>alto</a:t>
            </a:r>
            <a:r>
              <a:rPr sz="1800" b="1" spc="-13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800" b="1" spc="-60" dirty="0">
                <a:solidFill>
                  <a:srgbClr val="006FC0"/>
                </a:solidFill>
                <a:latin typeface="Trebuchet MS"/>
                <a:cs typeface="Trebuchet MS"/>
              </a:rPr>
              <a:t>apoio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800" b="1" spc="145" dirty="0">
                <a:solidFill>
                  <a:srgbClr val="006FC0"/>
                </a:solidFill>
                <a:latin typeface="Trebuchet MS"/>
                <a:cs typeface="Trebuchet MS"/>
              </a:rPr>
              <a:t>=</a:t>
            </a:r>
            <a:endParaRPr sz="1800">
              <a:latin typeface="Trebuchet MS"/>
              <a:cs typeface="Trebuchet MS"/>
            </a:endParaRPr>
          </a:p>
          <a:p>
            <a:pPr marL="1270" algn="ctr">
              <a:lnSpc>
                <a:spcPts val="2140"/>
              </a:lnSpc>
            </a:pPr>
            <a:r>
              <a:rPr sz="1800" b="1" spc="-80" dirty="0">
                <a:solidFill>
                  <a:srgbClr val="006FC0"/>
                </a:solidFill>
                <a:latin typeface="Trebuchet MS"/>
                <a:cs typeface="Trebuchet MS"/>
              </a:rPr>
              <a:t>disciplina</a:t>
            </a:r>
            <a:r>
              <a:rPr sz="1800" b="1" spc="-13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800" b="1" spc="-70" dirty="0">
                <a:solidFill>
                  <a:srgbClr val="006FC0"/>
                </a:solidFill>
                <a:latin typeface="Trebuchet MS"/>
                <a:cs typeface="Trebuchet MS"/>
              </a:rPr>
              <a:t>social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ts val="2860"/>
              </a:lnSpc>
            </a:pPr>
            <a:r>
              <a:rPr sz="2400" spc="-360" dirty="0">
                <a:solidFill>
                  <a:srgbClr val="006FC0"/>
                </a:solidFill>
                <a:latin typeface="Arial"/>
                <a:cs typeface="Arial"/>
              </a:rPr>
              <a:t>RESTAURATIVA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11070" y="1512824"/>
            <a:ext cx="304800" cy="5156835"/>
          </a:xfrm>
          <a:custGeom>
            <a:avLst/>
            <a:gdLst/>
            <a:ahLst/>
            <a:cxnLst/>
            <a:rect l="l" t="t" r="r" b="b"/>
            <a:pathLst>
              <a:path w="304800" h="5156834">
                <a:moveTo>
                  <a:pt x="101854" y="253491"/>
                </a:moveTo>
                <a:lnTo>
                  <a:pt x="70231" y="5155933"/>
                </a:lnTo>
                <a:lnTo>
                  <a:pt x="171704" y="5156593"/>
                </a:lnTo>
                <a:lnTo>
                  <a:pt x="203454" y="254126"/>
                </a:lnTo>
                <a:lnTo>
                  <a:pt x="101854" y="253491"/>
                </a:lnTo>
                <a:close/>
              </a:path>
              <a:path w="304800" h="5156834">
                <a:moveTo>
                  <a:pt x="279049" y="253491"/>
                </a:moveTo>
                <a:lnTo>
                  <a:pt x="101854" y="253491"/>
                </a:lnTo>
                <a:lnTo>
                  <a:pt x="203454" y="254126"/>
                </a:lnTo>
                <a:lnTo>
                  <a:pt x="203125" y="304927"/>
                </a:lnTo>
                <a:lnTo>
                  <a:pt x="304673" y="305562"/>
                </a:lnTo>
                <a:lnTo>
                  <a:pt x="279049" y="253491"/>
                </a:lnTo>
                <a:close/>
              </a:path>
              <a:path w="304800" h="5156834">
                <a:moveTo>
                  <a:pt x="203129" y="304291"/>
                </a:moveTo>
                <a:lnTo>
                  <a:pt x="101526" y="304291"/>
                </a:lnTo>
                <a:lnTo>
                  <a:pt x="203125" y="304927"/>
                </a:lnTo>
                <a:lnTo>
                  <a:pt x="203129" y="304291"/>
                </a:lnTo>
                <a:close/>
              </a:path>
              <a:path w="304800" h="5156834">
                <a:moveTo>
                  <a:pt x="154305" y="0"/>
                </a:moveTo>
                <a:lnTo>
                  <a:pt x="0" y="303656"/>
                </a:lnTo>
                <a:lnTo>
                  <a:pt x="101526" y="304291"/>
                </a:lnTo>
                <a:lnTo>
                  <a:pt x="101854" y="253491"/>
                </a:lnTo>
                <a:lnTo>
                  <a:pt x="279049" y="253491"/>
                </a:lnTo>
                <a:lnTo>
                  <a:pt x="154305" y="0"/>
                </a:lnTo>
                <a:close/>
              </a:path>
            </a:pathLst>
          </a:custGeom>
          <a:solidFill>
            <a:srgbClr val="B85B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452499" y="89213"/>
            <a:ext cx="6311265" cy="1040130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b="1" spc="-130" dirty="0">
                <a:latin typeface="Trebuchet MS"/>
                <a:cs typeface="Trebuchet MS"/>
              </a:rPr>
              <a:t>JANELAS </a:t>
            </a:r>
            <a:r>
              <a:rPr b="1" spc="-180" dirty="0">
                <a:latin typeface="Trebuchet MS"/>
                <a:cs typeface="Trebuchet MS"/>
              </a:rPr>
              <a:t>DE </a:t>
            </a:r>
            <a:r>
              <a:rPr b="1" spc="-85" dirty="0">
                <a:latin typeface="Trebuchet MS"/>
                <a:cs typeface="Trebuchet MS"/>
              </a:rPr>
              <a:t>DISCIPLINA</a:t>
            </a:r>
            <a:r>
              <a:rPr b="1" spc="-150" dirty="0">
                <a:latin typeface="Trebuchet MS"/>
                <a:cs typeface="Trebuchet MS"/>
              </a:rPr>
              <a:t> </a:t>
            </a:r>
            <a:r>
              <a:rPr b="1" spc="-75" dirty="0">
                <a:latin typeface="Trebuchet MS"/>
                <a:cs typeface="Trebuchet MS"/>
              </a:rPr>
              <a:t>SOCIAL</a:t>
            </a:r>
          </a:p>
          <a:p>
            <a:pPr marL="3714750">
              <a:lnSpc>
                <a:spcPct val="100000"/>
              </a:lnSpc>
              <a:spcBef>
                <a:spcPts val="535"/>
              </a:spcBef>
            </a:pPr>
            <a:r>
              <a:rPr sz="1600" i="1" spc="-155" dirty="0">
                <a:latin typeface="Arial"/>
                <a:cs typeface="Arial"/>
              </a:rPr>
              <a:t>Paul </a:t>
            </a:r>
            <a:r>
              <a:rPr sz="1600" i="1" spc="-114" dirty="0">
                <a:latin typeface="Arial"/>
                <a:cs typeface="Arial"/>
              </a:rPr>
              <a:t>McCold </a:t>
            </a:r>
            <a:r>
              <a:rPr sz="1600" i="1" spc="-195" dirty="0">
                <a:latin typeface="Arial"/>
                <a:cs typeface="Arial"/>
              </a:rPr>
              <a:t>e </a:t>
            </a:r>
            <a:r>
              <a:rPr sz="1600" i="1" spc="-225" dirty="0">
                <a:latin typeface="Arial"/>
                <a:cs typeface="Arial"/>
              </a:rPr>
              <a:t>Ted</a:t>
            </a:r>
            <a:r>
              <a:rPr sz="1600" i="1" spc="-140" dirty="0">
                <a:latin typeface="Arial"/>
                <a:cs typeface="Arial"/>
              </a:rPr>
              <a:t> </a:t>
            </a:r>
            <a:r>
              <a:rPr sz="1600" i="1" spc="-95" dirty="0">
                <a:latin typeface="Arial"/>
                <a:cs typeface="Arial"/>
              </a:rPr>
              <a:t>Wachtel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43865"/>
            <a:ext cx="64439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240" dirty="0">
                <a:latin typeface="Trebuchet MS"/>
                <a:cs typeface="Trebuchet MS"/>
              </a:rPr>
              <a:t>Autoridade </a:t>
            </a:r>
            <a:r>
              <a:rPr sz="4400" b="1" spc="150" dirty="0">
                <a:latin typeface="Trebuchet MS"/>
                <a:cs typeface="Trebuchet MS"/>
              </a:rPr>
              <a:t>X</a:t>
            </a:r>
            <a:r>
              <a:rPr sz="4400" b="1" spc="-150" dirty="0">
                <a:latin typeface="Trebuchet MS"/>
                <a:cs typeface="Trebuchet MS"/>
              </a:rPr>
              <a:t> </a:t>
            </a:r>
            <a:r>
              <a:rPr sz="4400" b="1" spc="-254" dirty="0">
                <a:latin typeface="Trebuchet MS"/>
                <a:cs typeface="Trebuchet MS"/>
              </a:rPr>
              <a:t>Autoritarismo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303" y="1481480"/>
            <a:ext cx="8296909" cy="500380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795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800" spc="-105" dirty="0">
                <a:latin typeface="Arial"/>
                <a:cs typeface="Arial"/>
              </a:rPr>
              <a:t>Weber:</a:t>
            </a:r>
            <a:endParaRPr sz="2800">
              <a:latin typeface="Arial"/>
              <a:cs typeface="Arial"/>
            </a:endParaRPr>
          </a:p>
          <a:p>
            <a:pPr marL="12700" marR="57150">
              <a:lnSpc>
                <a:spcPct val="100000"/>
              </a:lnSpc>
              <a:spcBef>
                <a:spcPts val="695"/>
              </a:spcBef>
            </a:pPr>
            <a:r>
              <a:rPr sz="2800" spc="-95" dirty="0">
                <a:latin typeface="Arial"/>
                <a:cs typeface="Arial"/>
              </a:rPr>
              <a:t>Autoridade </a:t>
            </a:r>
            <a:r>
              <a:rPr sz="2800" spc="-75" dirty="0">
                <a:latin typeface="Arial"/>
                <a:cs typeface="Arial"/>
              </a:rPr>
              <a:t>deriva </a:t>
            </a:r>
            <a:r>
              <a:rPr sz="2800" spc="-90" dirty="0">
                <a:latin typeface="Arial"/>
                <a:cs typeface="Arial"/>
              </a:rPr>
              <a:t>de </a:t>
            </a:r>
            <a:r>
              <a:rPr sz="2800" spc="-80" dirty="0">
                <a:latin typeface="Arial"/>
                <a:cs typeface="Arial"/>
              </a:rPr>
              <a:t>legitimidade </a:t>
            </a:r>
            <a:r>
              <a:rPr sz="2800" spc="-160" dirty="0">
                <a:latin typeface="Arial"/>
                <a:cs typeface="Arial"/>
              </a:rPr>
              <a:t>– </a:t>
            </a:r>
            <a:r>
              <a:rPr sz="2800" spc="-170" dirty="0">
                <a:latin typeface="Arial"/>
                <a:cs typeface="Arial"/>
              </a:rPr>
              <a:t>não </a:t>
            </a:r>
            <a:r>
              <a:rPr sz="2800" spc="-85" dirty="0">
                <a:latin typeface="Arial"/>
                <a:cs typeface="Arial"/>
              </a:rPr>
              <a:t>pelo </a:t>
            </a:r>
            <a:r>
              <a:rPr sz="2800" spc="-215" dirty="0">
                <a:latin typeface="Arial"/>
                <a:cs typeface="Arial"/>
              </a:rPr>
              <a:t>medo, </a:t>
            </a:r>
            <a:r>
              <a:rPr sz="2800" spc="-325" dirty="0">
                <a:latin typeface="Arial"/>
                <a:cs typeface="Arial"/>
              </a:rPr>
              <a:t>mas  </a:t>
            </a:r>
            <a:r>
              <a:rPr sz="2800" spc="-90" dirty="0">
                <a:latin typeface="Arial"/>
                <a:cs typeface="Arial"/>
              </a:rPr>
              <a:t>pelo </a:t>
            </a:r>
            <a:r>
              <a:rPr sz="2800" spc="-210" dirty="0">
                <a:latin typeface="Arial"/>
                <a:cs typeface="Arial"/>
              </a:rPr>
              <a:t>reconhecimento </a:t>
            </a:r>
            <a:r>
              <a:rPr sz="2800" spc="-90" dirty="0">
                <a:latin typeface="Arial"/>
                <a:cs typeface="Arial"/>
              </a:rPr>
              <a:t>do</a:t>
            </a:r>
            <a:r>
              <a:rPr sz="2800" spc="-315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papel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100">
              <a:latin typeface="Times New Roman"/>
              <a:cs typeface="Times New Roman"/>
            </a:endParaRPr>
          </a:p>
          <a:p>
            <a:pPr marL="332740" indent="-320040">
              <a:lnSpc>
                <a:spcPct val="100000"/>
              </a:lnSpc>
              <a:buClr>
                <a:srgbClr val="DD8046"/>
              </a:buClr>
              <a:buSzPct val="58928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800" spc="-235" dirty="0">
                <a:latin typeface="Arial"/>
                <a:cs typeface="Arial"/>
              </a:rPr>
              <a:t>Sennet: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800" spc="-125" dirty="0">
                <a:latin typeface="Arial"/>
                <a:cs typeface="Arial"/>
              </a:rPr>
              <a:t>“alguém </a:t>
            </a:r>
            <a:r>
              <a:rPr sz="2800" spc="-170" dirty="0">
                <a:latin typeface="Arial"/>
                <a:cs typeface="Arial"/>
              </a:rPr>
              <a:t>que </a:t>
            </a:r>
            <a:r>
              <a:rPr sz="2800" spc="-215" dirty="0">
                <a:latin typeface="Arial"/>
                <a:cs typeface="Arial"/>
              </a:rPr>
              <a:t>tem </a:t>
            </a:r>
            <a:r>
              <a:rPr sz="2800" spc="-80" dirty="0">
                <a:latin typeface="Arial"/>
                <a:cs typeface="Arial"/>
              </a:rPr>
              <a:t>força </a:t>
            </a:r>
            <a:r>
              <a:rPr sz="2800" spc="-160" dirty="0">
                <a:latin typeface="Arial"/>
                <a:cs typeface="Arial"/>
              </a:rPr>
              <a:t>e </a:t>
            </a:r>
            <a:r>
              <a:rPr sz="2800" spc="-15" dirty="0">
                <a:latin typeface="Arial"/>
                <a:cs typeface="Arial"/>
              </a:rPr>
              <a:t>a </a:t>
            </a:r>
            <a:r>
              <a:rPr sz="2800" spc="-275" dirty="0">
                <a:latin typeface="Arial"/>
                <a:cs typeface="Arial"/>
              </a:rPr>
              <a:t>usa </a:t>
            </a:r>
            <a:r>
              <a:rPr sz="2800" spc="-15" dirty="0">
                <a:latin typeface="Arial"/>
                <a:cs typeface="Arial"/>
              </a:rPr>
              <a:t>para </a:t>
            </a:r>
            <a:r>
              <a:rPr sz="2800" spc="-75" dirty="0">
                <a:latin typeface="Arial"/>
                <a:cs typeface="Arial"/>
              </a:rPr>
              <a:t>guiar </a:t>
            </a:r>
            <a:r>
              <a:rPr sz="2800" spc="-315" dirty="0">
                <a:latin typeface="Arial"/>
                <a:cs typeface="Arial"/>
              </a:rPr>
              <a:t>os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outros”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180" dirty="0">
                <a:latin typeface="Arial"/>
                <a:cs typeface="Arial"/>
              </a:rPr>
              <a:t>Adolescente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160" dirty="0">
                <a:latin typeface="Arial"/>
                <a:cs typeface="Arial"/>
              </a:rPr>
              <a:t>–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negação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criança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160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negação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do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adulto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95"/>
              </a:spcBef>
            </a:pPr>
            <a:r>
              <a:rPr sz="2800" spc="-195" dirty="0">
                <a:latin typeface="Arial"/>
                <a:cs typeface="Arial"/>
              </a:rPr>
              <a:t>Saídas </a:t>
            </a:r>
            <a:r>
              <a:rPr sz="2800" spc="-90" dirty="0">
                <a:latin typeface="Arial"/>
                <a:cs typeface="Arial"/>
              </a:rPr>
              <a:t>autoritárias </a:t>
            </a:r>
            <a:r>
              <a:rPr sz="2800" spc="-160" dirty="0">
                <a:latin typeface="Arial"/>
                <a:cs typeface="Arial"/>
              </a:rPr>
              <a:t>– </a:t>
            </a:r>
            <a:r>
              <a:rPr sz="2800" spc="-155" dirty="0">
                <a:latin typeface="Arial"/>
                <a:cs typeface="Arial"/>
              </a:rPr>
              <a:t>negação </a:t>
            </a:r>
            <a:r>
              <a:rPr sz="2800" spc="-15" dirty="0">
                <a:latin typeface="Arial"/>
                <a:cs typeface="Arial"/>
              </a:rPr>
              <a:t>da </a:t>
            </a:r>
            <a:r>
              <a:rPr sz="2800" spc="-95" dirty="0">
                <a:latin typeface="Arial"/>
                <a:cs typeface="Arial"/>
              </a:rPr>
              <a:t>autoridade,  </a:t>
            </a:r>
            <a:r>
              <a:rPr sz="2800" spc="-229" dirty="0">
                <a:latin typeface="Arial"/>
                <a:cs typeface="Arial"/>
              </a:rPr>
              <a:t>consequentemente, </a:t>
            </a:r>
            <a:r>
              <a:rPr sz="2800" spc="-195" dirty="0">
                <a:latin typeface="Arial"/>
                <a:cs typeface="Arial"/>
              </a:rPr>
              <a:t>necessidade </a:t>
            </a:r>
            <a:r>
              <a:rPr sz="2800" spc="-215" dirty="0">
                <a:latin typeface="Arial"/>
                <a:cs typeface="Arial"/>
              </a:rPr>
              <a:t>crescente </a:t>
            </a:r>
            <a:r>
              <a:rPr sz="2800" spc="-90" dirty="0">
                <a:latin typeface="Arial"/>
                <a:cs typeface="Arial"/>
              </a:rPr>
              <a:t>de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autoritarismo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1D2CB2-6C07-4DBC-B448-905757345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876" y="457200"/>
            <a:ext cx="8064245" cy="553998"/>
          </a:xfrm>
        </p:spPr>
        <p:txBody>
          <a:bodyPr/>
          <a:lstStyle/>
          <a:p>
            <a:r>
              <a:rPr lang="pt-BR" dirty="0"/>
              <a:t>Responsabilidade e Responsabilização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826D8D2-C7BD-4E90-9A2F-FD6E6EFA9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867" y="1618234"/>
            <a:ext cx="8370265" cy="3447098"/>
          </a:xfrm>
        </p:spPr>
        <p:txBody>
          <a:bodyPr/>
          <a:lstStyle/>
          <a:p>
            <a:r>
              <a:rPr lang="pt-BR" dirty="0"/>
              <a:t>- </a:t>
            </a:r>
            <a:r>
              <a:rPr lang="pt-BR" sz="2800" dirty="0"/>
              <a:t>Em resposta ao ato infracional: responsabilização (outro)</a:t>
            </a:r>
          </a:p>
          <a:p>
            <a:endParaRPr lang="pt-BR" sz="2800" dirty="0"/>
          </a:p>
          <a:p>
            <a:pPr marL="342900" indent="-342900">
              <a:buFontTx/>
              <a:buChar char="-"/>
            </a:pPr>
            <a:r>
              <a:rPr lang="pt-BR" sz="2800" dirty="0"/>
              <a:t>Responsabilidade como um processo dotado de sentido</a:t>
            </a:r>
          </a:p>
          <a:p>
            <a:pPr marL="342900" indent="-342900">
              <a:buFontTx/>
              <a:buChar char="-"/>
            </a:pPr>
            <a:endParaRPr lang="pt-BR" sz="2800" dirty="0"/>
          </a:p>
          <a:p>
            <a:r>
              <a:rPr lang="pt-BR" sz="2800" dirty="0"/>
              <a:t>	Emmanuel </a:t>
            </a:r>
            <a:r>
              <a:rPr lang="pt-BR" sz="2800" dirty="0" err="1"/>
              <a:t>Levinas</a:t>
            </a:r>
            <a:endParaRPr lang="pt-BR" sz="2800" dirty="0"/>
          </a:p>
          <a:p>
            <a:r>
              <a:rPr lang="pt-BR" sz="2800" dirty="0"/>
              <a:t>		(proximidade, relação, alteridade)</a:t>
            </a:r>
          </a:p>
        </p:txBody>
      </p:sp>
    </p:spTree>
    <p:extLst>
      <p:ext uri="{BB962C8B-B14F-4D97-AF65-F5344CB8AC3E}">
        <p14:creationId xmlns:p14="http://schemas.microsoft.com/office/powerpoint/2010/main" xmlns="" val="146205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EF30AC7-5854-43D2-990C-323DBC433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876" y="457200"/>
            <a:ext cx="8064245" cy="553998"/>
          </a:xfrm>
        </p:spPr>
        <p:txBody>
          <a:bodyPr/>
          <a:lstStyle/>
          <a:p>
            <a:r>
              <a:rPr lang="pt-BR" dirty="0"/>
              <a:t>Duas tarefas no itinerário da medida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E38C4FA0-F0A9-40D5-B955-1E8F314CD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867" y="1618234"/>
            <a:ext cx="8370265" cy="455509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pt-BR" sz="2800" dirty="0"/>
              <a:t>Eu/outro (a partir da responsabilização, um processo de ressignificação da responsabilidade)</a:t>
            </a:r>
          </a:p>
          <a:p>
            <a:pPr marL="342900" indent="-342900">
              <a:buFontTx/>
              <a:buChar char="-"/>
            </a:pPr>
            <a:endParaRPr lang="pt-BR" sz="2800" dirty="0"/>
          </a:p>
          <a:p>
            <a:pPr marL="342900" indent="-342900">
              <a:buFontTx/>
              <a:buChar char="-"/>
            </a:pPr>
            <a:r>
              <a:rPr lang="pt-BR" sz="2800" dirty="0"/>
              <a:t>Limite/Apoio</a:t>
            </a:r>
          </a:p>
          <a:p>
            <a:pPr marL="342900" indent="-342900">
              <a:buFontTx/>
              <a:buChar char="-"/>
            </a:pPr>
            <a:endParaRPr lang="pt-BR" dirty="0"/>
          </a:p>
          <a:p>
            <a:r>
              <a:rPr lang="pt-BR" sz="2800" dirty="0"/>
              <a:t>... Ou seja, existe uma intencionalidade pedagógica </a:t>
            </a:r>
            <a:r>
              <a:rPr lang="pt-BR" sz="2800" b="1" dirty="0"/>
              <a:t>subjacente</a:t>
            </a:r>
            <a:r>
              <a:rPr lang="pt-BR" sz="2800" dirty="0"/>
              <a:t> às rotinas, atividades, interações cotidianas dos programas em meio aberto;</a:t>
            </a:r>
          </a:p>
          <a:p>
            <a:endParaRPr lang="pt-BR" sz="2800" dirty="0"/>
          </a:p>
          <a:p>
            <a:r>
              <a:rPr lang="pt-BR" sz="2800" dirty="0"/>
              <a:t>Instrumentos formais: PIA, relatórios, parcerias</a:t>
            </a:r>
          </a:p>
          <a:p>
            <a:pPr marL="342900" indent="-342900"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16992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267B8F2-EDB1-4BE7-B54E-3DCE61F07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876" y="331573"/>
            <a:ext cx="8064245" cy="553998"/>
          </a:xfrm>
        </p:spPr>
        <p:txBody>
          <a:bodyPr/>
          <a:lstStyle/>
          <a:p>
            <a:r>
              <a:rPr lang="pt-BR" dirty="0"/>
              <a:t>Como?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154EB8F-4657-4863-8112-ABD56A758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867" y="1618234"/>
            <a:ext cx="8370265" cy="3724096"/>
          </a:xfrm>
        </p:spPr>
        <p:txBody>
          <a:bodyPr/>
          <a:lstStyle/>
          <a:p>
            <a:r>
              <a:rPr lang="pt-BR" dirty="0"/>
              <a:t>-  Acolhida</a:t>
            </a:r>
          </a:p>
          <a:p>
            <a:endParaRPr lang="pt-BR" dirty="0"/>
          </a:p>
          <a:p>
            <a:pPr marL="342900" indent="-342900">
              <a:buFontTx/>
              <a:buChar char="-"/>
            </a:pPr>
            <a:r>
              <a:rPr lang="pt-BR" dirty="0"/>
              <a:t>Criação/Fortalecimento de relacionamentos</a:t>
            </a:r>
          </a:p>
          <a:p>
            <a:endParaRPr lang="pt-BR" dirty="0"/>
          </a:p>
          <a:p>
            <a:pPr marL="342900" indent="-342900">
              <a:buFontTx/>
              <a:buChar char="-"/>
            </a:pPr>
            <a:r>
              <a:rPr lang="pt-BR" dirty="0"/>
              <a:t>Reciprocidade</a:t>
            </a:r>
          </a:p>
          <a:p>
            <a:endParaRPr lang="pt-BR" dirty="0"/>
          </a:p>
          <a:p>
            <a:pPr marL="342900" indent="-342900">
              <a:buFontTx/>
              <a:buChar char="-"/>
            </a:pPr>
            <a:r>
              <a:rPr lang="pt-BR" dirty="0"/>
              <a:t>“Combinados” (compromisso)</a:t>
            </a:r>
          </a:p>
          <a:p>
            <a:pPr marL="342900" indent="-342900">
              <a:buFontTx/>
              <a:buChar char="-"/>
            </a:pPr>
            <a:endParaRPr lang="pt-BR" dirty="0"/>
          </a:p>
          <a:p>
            <a:pPr marL="342900" indent="-342900">
              <a:buFontTx/>
              <a:buChar char="-"/>
            </a:pPr>
            <a:r>
              <a:rPr lang="pt-BR" dirty="0"/>
              <a:t>Trabalho em grupos</a:t>
            </a:r>
          </a:p>
          <a:p>
            <a:pPr marL="342900" indent="-342900">
              <a:buFontTx/>
              <a:buChar char="-"/>
            </a:pPr>
            <a:endParaRPr lang="pt-BR" dirty="0"/>
          </a:p>
          <a:p>
            <a:pPr marL="342900" indent="-342900">
              <a:buFontTx/>
              <a:buChar char="-"/>
            </a:pPr>
            <a:r>
              <a:rPr lang="pt-BR" dirty="0"/>
              <a:t>“Follow-up”/ acompanhamento do encaminhamento</a:t>
            </a:r>
          </a:p>
        </p:txBody>
      </p:sp>
    </p:spTree>
    <p:extLst>
      <p:ext uri="{BB962C8B-B14F-4D97-AF65-F5344CB8AC3E}">
        <p14:creationId xmlns:p14="http://schemas.microsoft.com/office/powerpoint/2010/main" xmlns="" val="3520476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E0A7C8-8155-4373-987E-2A9B74297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876" y="457200"/>
            <a:ext cx="8064245" cy="553998"/>
          </a:xfrm>
        </p:spPr>
        <p:txBody>
          <a:bodyPr/>
          <a:lstStyle/>
          <a:p>
            <a:r>
              <a:rPr lang="pt-BR" dirty="0"/>
              <a:t>Três dimensões da prática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32C14277-3B7D-471D-B462-CA625BECB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35" y="2209800"/>
            <a:ext cx="8370265" cy="2769989"/>
          </a:xfrm>
        </p:spPr>
        <p:txBody>
          <a:bodyPr/>
          <a:lstStyle/>
          <a:p>
            <a:r>
              <a:rPr lang="pt-BR" sz="3600" dirty="0"/>
              <a:t>Ético-moral</a:t>
            </a:r>
          </a:p>
          <a:p>
            <a:endParaRPr lang="pt-BR" sz="3600" dirty="0"/>
          </a:p>
          <a:p>
            <a:r>
              <a:rPr lang="pt-BR" sz="3600" dirty="0"/>
              <a:t>Técnica</a:t>
            </a:r>
          </a:p>
          <a:p>
            <a:endParaRPr lang="pt-BR" sz="3600" dirty="0"/>
          </a:p>
          <a:p>
            <a:r>
              <a:rPr lang="pt-BR" sz="3600" dirty="0"/>
              <a:t>Política</a:t>
            </a:r>
          </a:p>
        </p:txBody>
      </p:sp>
    </p:spTree>
    <p:extLst>
      <p:ext uri="{BB962C8B-B14F-4D97-AF65-F5344CB8AC3E}">
        <p14:creationId xmlns:p14="http://schemas.microsoft.com/office/powerpoint/2010/main" xmlns="" val="954150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5828B4-3FFC-48A0-828D-4613EDCCB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876" y="457200"/>
            <a:ext cx="8064245" cy="553998"/>
          </a:xfrm>
        </p:spPr>
        <p:txBody>
          <a:bodyPr/>
          <a:lstStyle/>
          <a:p>
            <a:r>
              <a:rPr lang="pt-BR" dirty="0"/>
              <a:t>Dimensão ética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7D89E27-51F4-4393-992E-6FA6AE844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3337" y="1600200"/>
            <a:ext cx="7537321" cy="4401205"/>
          </a:xfrm>
        </p:spPr>
        <p:txBody>
          <a:bodyPr/>
          <a:lstStyle/>
          <a:p>
            <a:r>
              <a:rPr lang="pt-BR" dirty="0"/>
              <a:t>Condições do profissional para atender o caso: pessoais, de formação e materiais. </a:t>
            </a:r>
          </a:p>
          <a:p>
            <a:endParaRPr lang="pt-BR" dirty="0"/>
          </a:p>
          <a:p>
            <a:r>
              <a:rPr lang="pt-BR" dirty="0"/>
              <a:t>Postura profissional: entre os pares, com os familiares e com o adolescente (respeito, escuta, explicações).</a:t>
            </a:r>
          </a:p>
          <a:p>
            <a:endParaRPr lang="pt-BR" dirty="0"/>
          </a:p>
          <a:p>
            <a:r>
              <a:rPr lang="pt-BR" dirty="0"/>
              <a:t>Ser ético, a luz dos princípios da garantia de direitos é respeitar o adolescente e verdadeiramente se dispor a ajudá-lo numa mudança de trajetória de vida;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E termos clareza e convicção da nossa função na rede de atendimento.</a:t>
            </a:r>
          </a:p>
        </p:txBody>
      </p:sp>
    </p:spTree>
    <p:extLst>
      <p:ext uri="{BB962C8B-B14F-4D97-AF65-F5344CB8AC3E}">
        <p14:creationId xmlns:p14="http://schemas.microsoft.com/office/powerpoint/2010/main" xmlns="" val="4013598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5828B4-3FFC-48A0-828D-4613EDCCB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876" y="457200"/>
            <a:ext cx="8064245" cy="553998"/>
          </a:xfrm>
        </p:spPr>
        <p:txBody>
          <a:bodyPr/>
          <a:lstStyle/>
          <a:p>
            <a:r>
              <a:rPr lang="pt-BR" dirty="0"/>
              <a:t>Dimensão técnica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7D89E27-51F4-4393-992E-6FA6AE844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3337" y="1600200"/>
            <a:ext cx="7537321" cy="3046988"/>
          </a:xfrm>
        </p:spPr>
        <p:txBody>
          <a:bodyPr/>
          <a:lstStyle/>
          <a:p>
            <a:r>
              <a:rPr lang="pt-BR" dirty="0"/>
              <a:t>Como avaliar e usar as normativas e procedimentos?</a:t>
            </a:r>
          </a:p>
          <a:p>
            <a:r>
              <a:rPr lang="pt-BR" dirty="0"/>
              <a:t>O que o caso exige? </a:t>
            </a:r>
          </a:p>
          <a:p>
            <a:r>
              <a:rPr lang="pt-BR" dirty="0"/>
              <a:t>A escolha dos procedimentos.</a:t>
            </a:r>
          </a:p>
          <a:p>
            <a:r>
              <a:rPr lang="pt-BR" dirty="0"/>
              <a:t>A troca entre os pares.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Ser técnico, a luz dos princípios da garantia de direitos é conhecer os procedimentos e fluxos socioeducativos cabíveis e aplicá-los no interesse do adolescente.</a:t>
            </a:r>
          </a:p>
        </p:txBody>
      </p:sp>
    </p:spTree>
    <p:extLst>
      <p:ext uri="{BB962C8B-B14F-4D97-AF65-F5344CB8AC3E}">
        <p14:creationId xmlns:p14="http://schemas.microsoft.com/office/powerpoint/2010/main" xmlns="" val="642028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5828B4-3FFC-48A0-828D-4613EDCCB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876" y="457200"/>
            <a:ext cx="8064245" cy="553998"/>
          </a:xfrm>
        </p:spPr>
        <p:txBody>
          <a:bodyPr/>
          <a:lstStyle/>
          <a:p>
            <a:r>
              <a:rPr lang="pt-BR" dirty="0"/>
              <a:t>Dimensão política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7D89E27-51F4-4393-992E-6FA6AE844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3337" y="1600200"/>
            <a:ext cx="7537321" cy="2708434"/>
          </a:xfrm>
        </p:spPr>
        <p:txBody>
          <a:bodyPr/>
          <a:lstStyle/>
          <a:p>
            <a:r>
              <a:rPr lang="pt-BR" dirty="0"/>
              <a:t>Quais as questões políticas e sociais implicadas?</a:t>
            </a:r>
          </a:p>
          <a:p>
            <a:r>
              <a:rPr lang="pt-BR" dirty="0"/>
              <a:t>Compreensão das dinâmicas sociais que atravessam as práticas.</a:t>
            </a:r>
          </a:p>
          <a:p>
            <a:r>
              <a:rPr lang="pt-BR" dirty="0"/>
              <a:t>Tomada de posição junto aos pares.</a:t>
            </a:r>
          </a:p>
          <a:p>
            <a:r>
              <a:rPr lang="pt-BR" dirty="0"/>
              <a:t>Capacidade de crítica e </a:t>
            </a:r>
            <a:r>
              <a:rPr lang="pt-BR" dirty="0" err="1"/>
              <a:t>reinvidicação</a:t>
            </a:r>
            <a:r>
              <a:rPr lang="pt-BR" dirty="0"/>
              <a:t>.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Ser agente político de transformação</a:t>
            </a:r>
          </a:p>
        </p:txBody>
      </p:sp>
    </p:spTree>
    <p:extLst>
      <p:ext uri="{BB962C8B-B14F-4D97-AF65-F5344CB8AC3E}">
        <p14:creationId xmlns:p14="http://schemas.microsoft.com/office/powerpoint/2010/main" xmlns="" val="3983159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0" y="1676400"/>
            <a:ext cx="2538412" cy="564991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pt-BR" sz="2400" dirty="0" err="1"/>
              <a:t>Maturana</a:t>
            </a:r>
            <a:r>
              <a:rPr lang="pt-BR" sz="2400" dirty="0"/>
              <a:t> diz que o emocional funda o social. Diz que só são sociais as relações que se fundam na aceitação do outro como um legítimo outro na convivência.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pt-BR" sz="2400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pt-BR" sz="2400" dirty="0"/>
          </a:p>
        </p:txBody>
      </p:sp>
      <p:pic>
        <p:nvPicPr>
          <p:cNvPr id="119813" name="Picture 5" descr="Abstract%20Love%20Po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00788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1870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43865"/>
            <a:ext cx="31426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90" dirty="0"/>
              <a:t>Pressupostos...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1387" y="1524721"/>
            <a:ext cx="7750175" cy="5006499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800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600" dirty="0">
                <a:latin typeface="Arial"/>
                <a:cs typeface="Arial"/>
              </a:rPr>
              <a:t>Visão de homem e de mundo</a:t>
            </a:r>
          </a:p>
          <a:p>
            <a:pPr marL="332740" marR="5080" indent="-320040" algn="just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3375" algn="l"/>
              </a:tabLst>
            </a:pPr>
            <a:r>
              <a:rPr sz="2600" b="1" dirty="0">
                <a:latin typeface="Trebuchet MS"/>
                <a:cs typeface="Trebuchet MS"/>
              </a:rPr>
              <a:t>Homem </a:t>
            </a:r>
            <a:r>
              <a:rPr sz="2600" dirty="0">
                <a:latin typeface="Arial"/>
                <a:cs typeface="Arial"/>
              </a:rPr>
              <a:t>como agente de transformação do mundo,  fonte de iniciativa, liberdade e compromisso consigo  e com sua sociedade: um agente ativo das relações  que estabelece ao longo de sua história.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2700" marR="244475" indent="490855">
              <a:lnSpc>
                <a:spcPct val="100000"/>
              </a:lnSpc>
              <a:spcBef>
                <a:spcPts val="5"/>
              </a:spcBef>
            </a:pPr>
            <a:r>
              <a:rPr sz="2600" dirty="0">
                <a:latin typeface="Arial"/>
                <a:cs typeface="Arial"/>
              </a:rPr>
              <a:t>... Portanto, o adolescente é um indivíduo que, em  razão de suas condições e relações materiais e  históricas, cometeu um ato </a:t>
            </a:r>
            <a:r>
              <a:rPr sz="2600" dirty="0" err="1">
                <a:latin typeface="Arial"/>
                <a:cs typeface="Arial"/>
              </a:rPr>
              <a:t>infracional</a:t>
            </a:r>
            <a:r>
              <a:rPr sz="2600" dirty="0">
                <a:latin typeface="Arial"/>
                <a:cs typeface="Arial"/>
              </a:rPr>
              <a:t>.</a:t>
            </a:r>
            <a:endParaRPr lang="pt-BR" sz="2600" dirty="0">
              <a:latin typeface="Arial"/>
              <a:cs typeface="Arial"/>
            </a:endParaRPr>
          </a:p>
          <a:p>
            <a:pPr marL="12700" marR="244475" indent="490855">
              <a:lnSpc>
                <a:spcPct val="100000"/>
              </a:lnSpc>
              <a:spcBef>
                <a:spcPts val="5"/>
              </a:spcBef>
            </a:pPr>
            <a:endParaRPr lang="pt-BR" sz="2600" dirty="0">
              <a:latin typeface="Arial"/>
              <a:cs typeface="Arial"/>
            </a:endParaRPr>
          </a:p>
          <a:p>
            <a:pPr marL="12700" marR="244475" indent="490855">
              <a:lnSpc>
                <a:spcPct val="100000"/>
              </a:lnSpc>
              <a:spcBef>
                <a:spcPts val="5"/>
              </a:spcBef>
            </a:pP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B06620E-1BA0-40EA-96D4-D2F8B21D2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866" y="680724"/>
            <a:ext cx="8370265" cy="338554"/>
          </a:xfrm>
        </p:spPr>
        <p:txBody>
          <a:bodyPr/>
          <a:lstStyle/>
          <a:p>
            <a:r>
              <a:rPr lang="pt-BR" dirty="0"/>
              <a:t>A SOCIOEDUCAÇAO TRAZ EM SI UM PROJETO SOCIETÁRIO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2F6005F-C123-4A64-AB33-6AA9215248F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4699" y="1575830"/>
            <a:ext cx="5974598" cy="52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7215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5B97B54-7191-4142-B6C8-8A303121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876" y="351363"/>
            <a:ext cx="8064245" cy="1292662"/>
          </a:xfrm>
        </p:spPr>
        <p:txBody>
          <a:bodyPr/>
          <a:lstStyle/>
          <a:p>
            <a:r>
              <a:rPr lang="pt-BR" sz="2800" dirty="0"/>
              <a:t>Objetivos das Medidas Socioeducativas</a:t>
            </a:r>
            <a:br>
              <a:rPr lang="pt-BR" sz="2800" dirty="0"/>
            </a:br>
            <a:r>
              <a:rPr lang="pt-BR" sz="2800" dirty="0"/>
              <a:t> Art. 1º, § 2º, Lei 12.594/2012, SINASE.</a:t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3605601-5B64-4D29-A661-BA987F4B4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867" y="1618234"/>
            <a:ext cx="8370265" cy="4739759"/>
          </a:xfrm>
        </p:spPr>
        <p:txBody>
          <a:bodyPr/>
          <a:lstStyle/>
          <a:p>
            <a:r>
              <a:rPr lang="pt-BR" dirty="0"/>
              <a:t>I - a </a:t>
            </a:r>
            <a:r>
              <a:rPr lang="pt-BR" b="1" dirty="0"/>
              <a:t>responsabilização</a:t>
            </a:r>
            <a:r>
              <a:rPr lang="pt-BR" dirty="0"/>
              <a:t> do adolescente quanto às consequências lesivas do ato infracional, sempre que possível incentivando a sua reparação; </a:t>
            </a:r>
          </a:p>
          <a:p>
            <a:endParaRPr lang="pt-BR" dirty="0"/>
          </a:p>
          <a:p>
            <a:r>
              <a:rPr lang="pt-BR" dirty="0"/>
              <a:t>II - a </a:t>
            </a:r>
            <a:r>
              <a:rPr lang="pt-BR" b="1" dirty="0"/>
              <a:t>integração social </a:t>
            </a:r>
            <a:r>
              <a:rPr lang="pt-BR" dirty="0"/>
              <a:t>do adolescente e a garantia de seus direitos individuais e sociais, por meio do cumprimento de seu plano individual de atendimento; e </a:t>
            </a:r>
          </a:p>
          <a:p>
            <a:endParaRPr lang="pt-BR" dirty="0"/>
          </a:p>
          <a:p>
            <a:r>
              <a:rPr lang="pt-BR" dirty="0"/>
              <a:t>III - a </a:t>
            </a:r>
            <a:r>
              <a:rPr lang="pt-BR" b="1" dirty="0"/>
              <a:t>desaprovação da conduta infracional</a:t>
            </a:r>
            <a:r>
              <a:rPr lang="pt-BR" dirty="0"/>
              <a:t>, efetivando as disposições da sentença como parâmetro máximo de privação de liberdade ou restrição de direitos, observados os limites previstos em lei. 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91913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77393"/>
            <a:ext cx="76650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04" dirty="0">
                <a:latin typeface="Trebuchet MS"/>
                <a:cs typeface="Trebuchet MS"/>
              </a:rPr>
              <a:t>Natureza </a:t>
            </a:r>
            <a:r>
              <a:rPr sz="4000" b="1" spc="-114" dirty="0">
                <a:latin typeface="Trebuchet MS"/>
                <a:cs typeface="Trebuchet MS"/>
              </a:rPr>
              <a:t>da </a:t>
            </a:r>
            <a:r>
              <a:rPr sz="4000" b="1" spc="-204" dirty="0">
                <a:latin typeface="Trebuchet MS"/>
                <a:cs typeface="Trebuchet MS"/>
              </a:rPr>
              <a:t>medida</a:t>
            </a:r>
            <a:r>
              <a:rPr sz="4000" b="1" spc="-145" dirty="0">
                <a:latin typeface="Trebuchet MS"/>
                <a:cs typeface="Trebuchet MS"/>
              </a:rPr>
              <a:t> </a:t>
            </a:r>
            <a:r>
              <a:rPr sz="4000" b="1" spc="-204" dirty="0">
                <a:latin typeface="Trebuchet MS"/>
                <a:cs typeface="Trebuchet MS"/>
              </a:rPr>
              <a:t>socioeducativa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1387" y="1537157"/>
            <a:ext cx="7957820" cy="4921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6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700" dirty="0" err="1">
                <a:latin typeface="Arial"/>
                <a:cs typeface="Arial"/>
              </a:rPr>
              <a:t>Binômio</a:t>
            </a:r>
            <a:r>
              <a:rPr sz="2700" dirty="0">
                <a:latin typeface="Arial"/>
                <a:cs typeface="Arial"/>
              </a:rPr>
              <a:t> sancionatório X pedagógico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12700" marR="5080"/>
            <a:r>
              <a:rPr sz="2600" i="1" dirty="0">
                <a:latin typeface="Arial"/>
                <a:cs typeface="Arial"/>
              </a:rPr>
              <a:t>As medidas socioeducativas possuem em sua concepção básica uma  natureza sancionatória, vez que responsabilizam judicialmente os  adolescentes, estabelecendo restrições legais e, sobretudo, uma  natureza sócio-pedagógica, haja vista que sua execução está  condicionada à garantia de direitos e ao desenvolvimento de ações  educativas que visem a formação da cidadania. Dessa forma, a sua  operacionalização inscreve-se na perspectiva éticopedagógica.  (SINASE, 2006, p. 52)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43865"/>
            <a:ext cx="42081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165" dirty="0">
                <a:latin typeface="Trebuchet MS"/>
                <a:cs typeface="Trebuchet MS"/>
              </a:rPr>
              <a:t>O </a:t>
            </a:r>
            <a:r>
              <a:rPr sz="4400" b="1" spc="-235" dirty="0">
                <a:latin typeface="Trebuchet MS"/>
                <a:cs typeface="Trebuchet MS"/>
              </a:rPr>
              <a:t>modelo </a:t>
            </a:r>
            <a:r>
              <a:rPr sz="4400" b="1" spc="-185" dirty="0">
                <a:latin typeface="Trebuchet MS"/>
                <a:cs typeface="Trebuchet MS"/>
              </a:rPr>
              <a:t>do</a:t>
            </a:r>
            <a:r>
              <a:rPr sz="4400" b="1" spc="-450" dirty="0">
                <a:latin typeface="Trebuchet MS"/>
                <a:cs typeface="Trebuchet MS"/>
              </a:rPr>
              <a:t> </a:t>
            </a:r>
            <a:r>
              <a:rPr sz="4400" b="1" spc="-95" dirty="0">
                <a:latin typeface="Trebuchet MS"/>
                <a:cs typeface="Trebuchet MS"/>
              </a:rPr>
              <a:t>ECA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1387" y="1523077"/>
            <a:ext cx="7927340" cy="4354781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489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700" dirty="0">
                <a:latin typeface="Arial"/>
                <a:cs typeface="Arial"/>
              </a:rPr>
              <a:t>Sistema de proteção</a:t>
            </a:r>
          </a:p>
          <a:p>
            <a:pPr marL="332740" indent="-320040">
              <a:lnSpc>
                <a:spcPct val="100000"/>
              </a:lnSpc>
              <a:spcBef>
                <a:spcPts val="38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700" dirty="0">
                <a:latin typeface="Arial"/>
                <a:cs typeface="Arial"/>
              </a:rPr>
              <a:t>Sistema socioeducativo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700" dirty="0">
              <a:latin typeface="Times New Roman"/>
              <a:cs typeface="Times New Roman"/>
            </a:endParaRPr>
          </a:p>
          <a:p>
            <a:pPr marL="12700" marR="383540">
              <a:lnSpc>
                <a:spcPct val="90000"/>
              </a:lnSpc>
              <a:spcBef>
                <a:spcPts val="5"/>
              </a:spcBef>
            </a:pPr>
            <a:r>
              <a:rPr sz="2700" dirty="0">
                <a:latin typeface="Arial"/>
                <a:cs typeface="Arial"/>
              </a:rPr>
              <a:t>Assim, jamais uma medida socioeducativa pode ser  aplicada sob pretexto de garantir ou proteger direitos  dos adolescentes.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12700" marR="5080">
              <a:lnSpc>
                <a:spcPts val="2920"/>
              </a:lnSpc>
            </a:pPr>
            <a:r>
              <a:rPr sz="2700" dirty="0">
                <a:latin typeface="Arial"/>
                <a:cs typeface="Arial"/>
              </a:rPr>
              <a:t>Existe um equilíbrio entre os direitos a serem garantidos  aos adolescentes e a responsabilização correspondente a  seus atos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6" y="343865"/>
            <a:ext cx="1747013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PSC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23077"/>
            <a:ext cx="7985759" cy="5220659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489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700" dirty="0">
                <a:latin typeface="Arial"/>
                <a:cs typeface="Arial"/>
              </a:rPr>
              <a:t>Prazo definido de duração;</a:t>
            </a:r>
          </a:p>
          <a:p>
            <a:pPr marL="332740" marR="5080" indent="-320040">
              <a:lnSpc>
                <a:spcPts val="2920"/>
              </a:lnSpc>
              <a:spcBef>
                <a:spcPts val="75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700" dirty="0">
                <a:latin typeface="Arial"/>
                <a:cs typeface="Arial"/>
              </a:rPr>
              <a:t>Sem coincidir com o horário de estudos e outros cursos e  trabalho;</a:t>
            </a:r>
          </a:p>
          <a:p>
            <a:pPr marL="332740" marR="172085" indent="-320040">
              <a:lnSpc>
                <a:spcPct val="90000"/>
              </a:lnSpc>
              <a:spcBef>
                <a:spcPts val="64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700" dirty="0">
                <a:latin typeface="Arial"/>
                <a:cs typeface="Arial"/>
              </a:rPr>
              <a:t>O serviço a ser prestado deve respeitar as aptidões e  o interesse do adolescente, dentre aquelas disponíveis,  e não podem ser humilhantes ou degradantes,  considerando as peculiaridades de cada caso;</a:t>
            </a:r>
          </a:p>
          <a:p>
            <a:pPr marL="332740" marR="223520" indent="-320040">
              <a:lnSpc>
                <a:spcPts val="2920"/>
              </a:lnSpc>
              <a:spcBef>
                <a:spcPts val="74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700" dirty="0">
                <a:latin typeface="Arial"/>
                <a:cs typeface="Arial"/>
              </a:rPr>
              <a:t>Importância das parcerias com entidades assistenciais,  hospitais, escolas ou outros estabelecimentos  congêneres, bem como os programas comunitários ou  governamentais, para o cumprimento da mse.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43865"/>
            <a:ext cx="5784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20" dirty="0"/>
              <a:t>LA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1387" y="1613357"/>
            <a:ext cx="7895590" cy="47628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marR="984250" indent="-320040">
              <a:lnSpc>
                <a:spcPct val="100000"/>
              </a:lnSpc>
              <a:spcBef>
                <a:spcPts val="10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700" dirty="0">
                <a:latin typeface="Arial"/>
                <a:cs typeface="Arial"/>
              </a:rPr>
              <a:t>Não tem prazo definido de duração, devendo,  portanto, observar o princípio da brevidade da  medida;</a:t>
            </a:r>
          </a:p>
          <a:p>
            <a:pPr marL="332740" marR="5080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425450" algn="l"/>
                <a:tab pos="426084" algn="l"/>
              </a:tabLst>
            </a:pPr>
            <a:r>
              <a:rPr sz="2700" dirty="0">
                <a:latin typeface="Arial"/>
                <a:cs typeface="Arial"/>
              </a:rPr>
              <a:t>A figura central da medida é o orientador do  adolescente, sendo importante a criação, entre eles, de  laços de respeito e afetividade;</a:t>
            </a:r>
          </a:p>
          <a:p>
            <a:pPr marL="332740" marR="4953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425450" algn="l"/>
                <a:tab pos="426084" algn="l"/>
              </a:tabLst>
            </a:pPr>
            <a:r>
              <a:rPr sz="2700" dirty="0">
                <a:latin typeface="Arial"/>
                <a:cs typeface="Arial"/>
              </a:rPr>
              <a:t>A construção de uma rede de atendimento social  público e comunitário para encontrar soluções e  encaminhamentos das necessidades dos adolescentes e  seus familiares é fundamental na execução da LA.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43865"/>
            <a:ext cx="78105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80" dirty="0"/>
              <a:t>Os </a:t>
            </a:r>
            <a:r>
              <a:rPr sz="4400" spc="-320" dirty="0"/>
              <a:t>sujeitos </a:t>
            </a:r>
            <a:r>
              <a:rPr sz="4400" spc="-20" dirty="0"/>
              <a:t>da </a:t>
            </a:r>
            <a:r>
              <a:rPr sz="4400" spc="-200" dirty="0"/>
              <a:t>ação</a:t>
            </a:r>
            <a:r>
              <a:rPr sz="4400" spc="-254" dirty="0"/>
              <a:t> </a:t>
            </a:r>
            <a:r>
              <a:rPr sz="4400" spc="-250" dirty="0"/>
              <a:t>socioeducativa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1387" y="1567637"/>
            <a:ext cx="5252213" cy="42759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latin typeface="Arial"/>
                <a:cs typeface="Arial"/>
              </a:rPr>
              <a:t>O adolescente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900" dirty="0">
                <a:latin typeface="Arial"/>
                <a:cs typeface="Arial"/>
              </a:rPr>
              <a:t>A família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900" dirty="0">
                <a:latin typeface="Arial"/>
                <a:cs typeface="Arial"/>
              </a:rPr>
              <a:t>A comunidade</a:t>
            </a:r>
          </a:p>
          <a:p>
            <a:pPr marL="12700" marR="5080">
              <a:lnSpc>
                <a:spcPct val="220299"/>
              </a:lnSpc>
              <a:spcBef>
                <a:spcPts val="5"/>
              </a:spcBef>
            </a:pPr>
            <a:r>
              <a:rPr sz="2900" dirty="0">
                <a:latin typeface="Arial"/>
                <a:cs typeface="Arial"/>
              </a:rPr>
              <a:t>Os educadores do programa  Os parceiros institucionais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832</Words>
  <Application>Microsoft Office PowerPoint</Application>
  <PresentationFormat>Apresentação na tela (4:3)</PresentationFormat>
  <Paragraphs>134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Pressupostos...</vt:lpstr>
      <vt:lpstr>Slide 3</vt:lpstr>
      <vt:lpstr>Objetivos das Medidas Socioeducativas  Art. 1º, § 2º, Lei 12.594/2012, SINASE. </vt:lpstr>
      <vt:lpstr>Natureza da medida socioeducativa</vt:lpstr>
      <vt:lpstr>O modelo do ECA</vt:lpstr>
      <vt:lpstr>PSC</vt:lpstr>
      <vt:lpstr>LA</vt:lpstr>
      <vt:lpstr>Os sujeitos da ação socioeducativa</vt:lpstr>
      <vt:lpstr>JANELAS DE DISCIPLINA SOCIAL Paul McCold e Ted Wachtel</vt:lpstr>
      <vt:lpstr>Autoridade X Autoritarismo</vt:lpstr>
      <vt:lpstr>Responsabilidade e Responsabilização</vt:lpstr>
      <vt:lpstr>Duas tarefas no itinerário da medida</vt:lpstr>
      <vt:lpstr>Como?</vt:lpstr>
      <vt:lpstr>Três dimensões da prática</vt:lpstr>
      <vt:lpstr>Dimensão ética</vt:lpstr>
      <vt:lpstr>Dimensão técnica</vt:lpstr>
      <vt:lpstr>Dimensão política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 Bassi</dc:creator>
  <cp:lastModifiedBy>LMF</cp:lastModifiedBy>
  <cp:revision>13</cp:revision>
  <dcterms:created xsi:type="dcterms:W3CDTF">2018-08-30T09:15:36Z</dcterms:created>
  <dcterms:modified xsi:type="dcterms:W3CDTF">2018-08-30T14:43:30Z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2012-09-26T00:00:00Z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2018-08-30T00:00:00Z</vt:filetime>
  </property>
</Properties>
</file>