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notesSlide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_rels/notesSlide7.xml.rels" ContentType="application/vnd.openxmlformats-package.relationships+xml"/>
  <Override PartName="/ppt/notesSlides/_rels/notesSlide3.xml.rels" ContentType="application/vnd.openxmlformats-package.relationships+xml"/>
  <Override PartName="/ppt/_rels/presentation.xml.rels" ContentType="application/vnd.openxmlformats-package.relationships+xml"/>
  <Override PartName="/ppt/media/image1.png" ContentType="image/png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6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13.xml.rels" ContentType="application/vnd.openxmlformats-package.relationships+xml"/>
  <Override PartName="/ppt/slides/_rels/slide2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16.xml.rels" ContentType="application/vnd.openxmlformats-package.relationships+xml"/>
  <Override PartName="/ppt/slides/_rels/slide5.xml.rels" ContentType="application/vnd.openxmlformats-package.relationships+xml"/>
  <Override PartName="/ppt/slides/_rels/slide15.xml.rels" ContentType="application/vnd.openxmlformats-package.relationships+xml"/>
  <Override PartName="/ppt/slides/_rels/slide4.xml.rels" ContentType="application/vnd.openxmlformats-package.relationships+xml"/>
  <Override PartName="/ppt/slides/_rels/slide14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4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6858000"/>
  <p:notesSz cx="6797675" cy="9926637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pt-BR"/>
              <a:t>Clique para editar o formato de notas</a:t>
            </a:r>
            <a:endParaRPr/>
          </a:p>
        </p:txBody>
      </p:sp>
      <p:sp>
        <p:nvSpPr>
          <p:cNvPr id="112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32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pt-BR"/>
              <a:t>&lt;cabeçalho&gt;</a:t>
            </a:r>
            <a:endParaRPr/>
          </a:p>
        </p:txBody>
      </p:sp>
      <p:sp>
        <p:nvSpPr>
          <p:cNvPr id="113" name="PlaceHolder 3"/>
          <p:cNvSpPr>
            <a:spLocks noGrp="1"/>
          </p:cNvSpPr>
          <p:nvPr>
            <p:ph type="dt"/>
          </p:nvPr>
        </p:nvSpPr>
        <p:spPr>
          <a:xfrm>
            <a:off x="4279320" y="0"/>
            <a:ext cx="328032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pt-BR"/>
              <a:t>&lt;data/hora&gt;</a:t>
            </a:r>
            <a:endParaRPr/>
          </a:p>
        </p:txBody>
      </p:sp>
      <p:sp>
        <p:nvSpPr>
          <p:cNvPr id="114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32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pt-BR"/>
              <a:t>&lt;rodapé&gt;</a:t>
            </a:r>
            <a:endParaRPr/>
          </a:p>
        </p:txBody>
      </p:sp>
      <p:sp>
        <p:nvSpPr>
          <p:cNvPr id="115" name="PlaceHolder 5"/>
          <p:cNvSpPr>
            <a:spLocks noGrp="1"/>
          </p:cNvSpPr>
          <p:nvPr>
            <p:ph type="sldNum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91213191-1161-4181-8151-11416121A1C1}" type="slidenum">
              <a:rPr lang="pt-BR"/>
              <a:t>&lt;número&gt;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70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0101D1C1-91E1-41E1-8111-1191F15131C1}" type="slidenum">
              <a:rPr lang="pt-BR">
                <a:solidFill>
                  <a:srgbClr val="000000"/>
                </a:solidFill>
                <a:latin typeface="+mn-lt"/>
                <a:ea typeface="+mn-ea"/>
              </a:rPr>
              <a:t>&lt;número&gt;</a:t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72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31A141E1-D191-41D1-81B1-9151914191D1}" type="slidenum">
              <a:rPr lang="pt-BR">
                <a:solidFill>
                  <a:srgbClr val="000000"/>
                </a:solidFill>
                <a:latin typeface="+mn-lt"/>
                <a:ea typeface="+mn-ea"/>
              </a:rPr>
              <a:t>&lt;número&gt;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pt-BR" sz="4400">
                <a:solidFill>
                  <a:srgbClr val="000000"/>
                </a:solidFill>
                <a:latin typeface="Calibri"/>
              </a:rPr>
              <a:t>Clique para editar o formato do texto do títuloClique para editar o título mestre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Calibri"/>
              </a:rPr>
              <a:t>01/09/16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01A1D151-E101-41C1-81A1-A1B1A181B101}" type="slidenum">
              <a:rPr lang="pt-BR">
                <a:solidFill>
                  <a:srgbClr val="000000"/>
                </a:solidFill>
                <a:latin typeface="Calibri"/>
              </a:rPr>
              <a:t>&lt;número&gt;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pt-BR"/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/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/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/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/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/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/>
              <a:t>7.º Nível da estrutura de tópicos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pt-BR" sz="4400">
                <a:solidFill>
                  <a:srgbClr val="000000"/>
                </a:solidFill>
                <a:latin typeface="Calibri"/>
              </a:rPr>
              <a:t>Clique para editar o formato do texto do títuloClique para editar o título mestre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6.º Nível da estrutura de tópicos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7.º Nível da estrutura de tópicosClique para editar o texto mestre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Segundo nível</a:t>
            </a:r>
            <a:endParaRPr/>
          </a:p>
          <a:p>
            <a:pPr lvl="1">
              <a:buFont typeface="Arial"/>
              <a:buChar char="–"/>
            </a:pPr>
            <a:r>
              <a:rPr lang="pt-BR" sz="2400">
                <a:solidFill>
                  <a:srgbClr val="000000"/>
                </a:solidFill>
                <a:latin typeface="Calibri"/>
              </a:rPr>
              <a:t>Terceiro nível</a:t>
            </a:r>
            <a:endParaRPr/>
          </a:p>
          <a:p>
            <a:pPr lvl="2">
              <a:buFont typeface="Arial"/>
              <a:buChar char="•"/>
            </a:pPr>
            <a:r>
              <a:rPr lang="pt-BR" sz="2000">
                <a:solidFill>
                  <a:srgbClr val="000000"/>
                </a:solidFill>
                <a:latin typeface="Calibri"/>
              </a:rPr>
              <a:t>Quarto nível</a:t>
            </a:r>
            <a:endParaRPr/>
          </a:p>
          <a:p>
            <a:pPr lvl="3">
              <a:buFont typeface="Arial"/>
              <a:buChar char="–"/>
            </a:pPr>
            <a:r>
              <a:rPr lang="pt-BR" sz="2000">
                <a:solidFill>
                  <a:srgbClr val="000000"/>
                </a:solidFill>
                <a:latin typeface="Calibri"/>
              </a:rPr>
              <a:t>Quinto nível</a:t>
            </a:r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Calibri"/>
              </a:rPr>
              <a:t>01/09/16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8121B161-0191-41F1-9101-F1D17121C151}" type="slidenum">
              <a:rPr lang="pt-BR">
                <a:solidFill>
                  <a:srgbClr val="000000"/>
                </a:solidFill>
                <a:latin typeface="Calibri"/>
              </a:rPr>
              <a:t>&lt;número&gt;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Calibri"/>
              </a:rPr>
              <a:t>01/09/16</a:t>
            </a:r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31911141-4151-4171-A131-C161D12111F1}" type="slidenum">
              <a:rPr lang="pt-BR">
                <a:solidFill>
                  <a:srgbClr val="000000"/>
                </a:solidFill>
                <a:latin typeface="Calibri"/>
              </a:rPr>
              <a:t>&lt;número&gt;</a:t>
            </a:fld>
            <a:endParaRPr/>
          </a:p>
        </p:txBody>
      </p:sp>
      <p:sp>
        <p:nvSpPr>
          <p:cNvPr id="77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pt-BR"/>
              <a:t>Clique para editar o formato do texto do título</a:t>
            </a:r>
            <a:endParaRPr/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pt-BR"/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/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/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/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/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/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/>
              <a:t>7.º Nível da estrutura de tópicos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hyperlink" Target="mailto:agendapeti@mds.gov.br" TargetMode="External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0" y="1917000"/>
            <a:ext cx="9143640" cy="244800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t-BR" sz="4400">
                <a:solidFill>
                  <a:srgbClr val="000000"/>
                </a:solidFill>
                <a:latin typeface="Calibri"/>
              </a:rPr>
              <a:t>
</a:t>
            </a:r>
            <a:r>
              <a:rPr b="1" lang="pt-BR" sz="4000">
                <a:solidFill>
                  <a:srgbClr val="000000"/>
                </a:solidFill>
                <a:latin typeface="Calibri"/>
              </a:rPr>
              <a:t>Encontro Estadual - Ações Estratégicas do PETI</a:t>
            </a:r>
            <a:r>
              <a:rPr lang="pt-BR" sz="4400">
                <a:solidFill>
                  <a:srgbClr val="000000"/>
                </a:solidFill>
                <a:latin typeface="Calibri"/>
              </a:rPr>
              <a:t>
</a:t>
            </a:r>
            <a:r>
              <a:rPr b="1" lang="pt-BR" sz="4400">
                <a:solidFill>
                  <a:srgbClr val="000000"/>
                </a:solidFill>
                <a:latin typeface="Calibri"/>
              </a:rPr>
              <a:t> </a:t>
            </a:r>
            <a:r>
              <a:rPr b="1" lang="pt-BR" sz="4400">
                <a:solidFill>
                  <a:srgbClr val="000000"/>
                </a:solidFill>
                <a:latin typeface="Calibri"/>
              </a:rPr>
              <a:t>
</a:t>
            </a:r>
            <a:r>
              <a:rPr b="1" lang="pt-BR" sz="4400">
                <a:solidFill>
                  <a:srgbClr val="000000"/>
                </a:solidFill>
                <a:latin typeface="Calibri"/>
              </a:rPr>
              <a:t>Estado do Paraná</a:t>
            </a:r>
            <a:endParaRPr/>
          </a:p>
        </p:txBody>
      </p:sp>
      <p:sp>
        <p:nvSpPr>
          <p:cNvPr id="117" name="TextShape 2"/>
          <p:cNvSpPr txBox="1"/>
          <p:nvPr/>
        </p:nvSpPr>
        <p:spPr>
          <a:xfrm>
            <a:off x="899640" y="4797000"/>
            <a:ext cx="7920360" cy="12236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Calibri"/>
              </a:rPr>
              <a:t>Curitiba, 16 e 17 de agosto de 2016.</a:t>
            </a:r>
            <a:endParaRPr/>
          </a:p>
        </p:txBody>
      </p:sp>
      <p:pic>
        <p:nvPicPr>
          <p:cNvPr descr="" id="118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107640" y="116640"/>
            <a:ext cx="2088000" cy="1800000"/>
          </a:xfrm>
          <a:prstGeom prst="rect">
            <a:avLst/>
          </a:prstGeom>
        </p:spPr>
      </p:pic>
      <p:sp>
        <p:nvSpPr>
          <p:cNvPr id="119" name="CustomShape 3"/>
          <p:cNvSpPr/>
          <p:nvPr/>
        </p:nvSpPr>
        <p:spPr>
          <a:xfrm>
            <a:off x="2915640" y="260640"/>
            <a:ext cx="5256360" cy="123264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t-BR">
                <a:solidFill>
                  <a:srgbClr val="000000"/>
                </a:solidFill>
                <a:latin typeface="Calibri"/>
              </a:rPr>
              <a:t>Secretaria Nacional de Assistência Social - SNAS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pt-BR">
                <a:solidFill>
                  <a:srgbClr val="000000"/>
                </a:solidFill>
                <a:latin typeface="Calibri"/>
              </a:rPr>
              <a:t>Departamento de Proteção Social Especial - DPSE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151" name="TextShape 2"/>
          <p:cNvSpPr txBox="1"/>
          <p:nvPr/>
        </p:nvSpPr>
        <p:spPr>
          <a:xfrm>
            <a:off x="323640" y="260640"/>
            <a:ext cx="8496720" cy="633636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pt-BR" sz="7000">
                <a:solidFill>
                  <a:srgbClr val="002060"/>
                </a:solidFill>
                <a:latin typeface="Calibri"/>
              </a:rPr>
              <a:t>As Ações Estratégicas do PETI no Censo SUAS - PARANÁ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-396720" y="6492960"/>
            <a:ext cx="289512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Calibri"/>
              </a:rPr>
              <a:t>Fonte: Censo Suas 2014</a:t>
            </a:r>
            <a:endParaRPr/>
          </a:p>
        </p:txBody>
      </p:sp>
      <p:graphicFrame>
        <p:nvGraphicFramePr>
          <p:cNvPr id="153" name="Table 2"/>
          <p:cNvGraphicFramePr/>
          <p:nvPr/>
        </p:nvGraphicFramePr>
        <p:xfrm>
          <a:off x="323640" y="2061000"/>
          <a:ext cx="8534520" cy="4515480"/>
        </p:xfrm>
        <a:graphic>
          <a:graphicData uri="http://schemas.openxmlformats.org/drawingml/2006/table">
            <a:tbl>
              <a:tblPr/>
              <a:tblGrid>
                <a:gridCol w="6031440"/>
                <a:gridCol w="1390320"/>
                <a:gridCol w="1112760"/>
              </a:tblGrid>
              <a:tr h="628560"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Calibri"/>
                        </a:rPr>
                        <a:t>Localização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Calibri"/>
                        </a:rPr>
                        <a:t>Quantidade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/>
                    </a:p>
                  </a:txBody>
                  <a:tcPr/>
                </a:tc>
              </a:tr>
              <a:tr h="628560">
                <a:tc>
                  <a:txBody>
                    <a:bodyPr anchor="ctr" bIns="0" lIns="0" rIns="0" tIns="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Proteção Social Básica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Calibri"/>
                        </a:rPr>
                        <a:t>26%</a:t>
                      </a:r>
                      <a:endParaRPr/>
                    </a:p>
                  </a:txBody>
                  <a:tcPr/>
                </a:tc>
              </a:tr>
              <a:tr h="628560">
                <a:tc>
                  <a:txBody>
                    <a:bodyPr anchor="ctr" bIns="0" lIns="0" rIns="0" tIns="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Proteção Social Especial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Calibri"/>
                        </a:rPr>
                        <a:t>22%</a:t>
                      </a:r>
                      <a:endParaRPr/>
                    </a:p>
                  </a:txBody>
                  <a:tcPr/>
                </a:tc>
              </a:tr>
              <a:tr h="628560">
                <a:tc>
                  <a:txBody>
                    <a:bodyPr anchor="ctr" bIns="0" lIns="0" rIns="0" tIns="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Não há equipe/pessoa de referência da gestão do PETI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Calibri"/>
                        </a:rPr>
                        <a:t>151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Calibri"/>
                        </a:rPr>
                        <a:t>38%</a:t>
                      </a:r>
                      <a:endParaRPr/>
                    </a:p>
                  </a:txBody>
                  <a:tcPr/>
                </a:tc>
              </a:tr>
              <a:tr h="628560">
                <a:tc>
                  <a:txBody>
                    <a:bodyPr anchor="ctr" bIns="0" lIns="0" rIns="0" tIns="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Vinculado ao Gabinete do/a Secretário/a</a:t>
                      </a: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  <a:endParaRPr/>
                    </a:p>
                  </a:txBody>
                  <a:tcPr/>
                </a:tc>
              </a:tr>
              <a:tr h="628560">
                <a:tc>
                  <a:txBody>
                    <a:bodyPr anchor="ctr" bIns="0" lIns="0" rIns="0" tIns="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</a:rPr>
                        <a:t>Outro 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Calibri"/>
                        </a:rPr>
                        <a:t>9%</a:t>
                      </a:r>
                      <a:endParaRPr/>
                    </a:p>
                  </a:txBody>
                  <a:tcPr/>
                </a:tc>
              </a:tr>
              <a:tr h="744120">
                <a:tc>
                  <a:txBody>
                    <a:bodyPr anchor="ctr" bIns="0" lIns="0" rIns="0" tIns="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Calibri"/>
                        </a:rPr>
                        <a:t>399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4" name="Table 3"/>
          <p:cNvGraphicFramePr/>
          <p:nvPr/>
        </p:nvGraphicFramePr>
        <p:xfrm>
          <a:off x="179640" y="116640"/>
          <a:ext cx="8856720" cy="1490400"/>
        </p:xfrm>
        <a:graphic>
          <a:graphicData uri="http://schemas.openxmlformats.org/drawingml/2006/table">
            <a:tbl>
              <a:tblPr/>
              <a:tblGrid>
                <a:gridCol w="8856720"/>
              </a:tblGrid>
              <a:tr h="1652040"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800">
                          <a:solidFill>
                            <a:srgbClr val="000000"/>
                          </a:solidFill>
                          <a:latin typeface="Calibri"/>
                        </a:rPr>
                        <a:t>Localização da gestão do PETI na estrutura do município 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80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pt-BR" sz="2800">
                          <a:solidFill>
                            <a:srgbClr val="000000"/>
                          </a:solidFill>
                          <a:latin typeface="Calibri"/>
                        </a:rPr>
                        <a:t>dos 399 municípios do Paraná que responderam o Censo Suas 2014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-396720" y="6492960"/>
            <a:ext cx="289512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Calibri"/>
              </a:rPr>
              <a:t>Fonte: Censo Suas 2014</a:t>
            </a:r>
            <a:endParaRPr/>
          </a:p>
        </p:txBody>
      </p:sp>
      <p:graphicFrame>
        <p:nvGraphicFramePr>
          <p:cNvPr id="156" name="Table 2"/>
          <p:cNvGraphicFramePr/>
          <p:nvPr/>
        </p:nvGraphicFramePr>
        <p:xfrm>
          <a:off x="323640" y="1772640"/>
          <a:ext cx="8572320" cy="4789800"/>
        </p:xfrm>
        <a:graphic>
          <a:graphicData uri="http://schemas.openxmlformats.org/drawingml/2006/table">
            <a:tbl>
              <a:tblPr/>
              <a:tblGrid>
                <a:gridCol w="5904720"/>
                <a:gridCol w="1550160"/>
                <a:gridCol w="1117440"/>
              </a:tblGrid>
              <a:tr h="710280"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400">
                          <a:solidFill>
                            <a:srgbClr val="000000"/>
                          </a:solidFill>
                          <a:latin typeface="Calibri"/>
                        </a:rPr>
                        <a:t>Localização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400">
                          <a:solidFill>
                            <a:srgbClr val="000000"/>
                          </a:solidFill>
                          <a:latin typeface="Calibri"/>
                        </a:rPr>
                        <a:t>Quantidade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4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/>
                    </a:p>
                  </a:txBody>
                  <a:tcPr/>
                </a:tc>
              </a:tr>
              <a:tr h="581760">
                <a:tc>
                  <a:txBody>
                    <a:bodyPr anchor="ctr" bIns="0" lIns="0" rIns="0" tIns="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Calibri"/>
                        </a:rPr>
                        <a:t>Proteção Social Básica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40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400">
                          <a:solidFill>
                            <a:srgbClr val="000000"/>
                          </a:solidFill>
                          <a:latin typeface="Calibri"/>
                        </a:rPr>
                        <a:t>19%</a:t>
                      </a:r>
                      <a:endParaRPr/>
                    </a:p>
                  </a:txBody>
                  <a:tcPr/>
                </a:tc>
              </a:tr>
              <a:tr h="581760">
                <a:tc>
                  <a:txBody>
                    <a:bodyPr anchor="ctr" bIns="0" lIns="0" rIns="0" tIns="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Calibri"/>
                        </a:rPr>
                        <a:t>Proteção Social Especial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40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400">
                          <a:solidFill>
                            <a:srgbClr val="000000"/>
                          </a:solidFill>
                          <a:latin typeface="Calibri"/>
                        </a:rPr>
                        <a:t>55%</a:t>
                      </a:r>
                      <a:endParaRPr/>
                    </a:p>
                  </a:txBody>
                  <a:tcPr/>
                </a:tc>
              </a:tr>
              <a:tr h="581760">
                <a:tc>
                  <a:txBody>
                    <a:bodyPr anchor="ctr" bIns="0" lIns="0" rIns="0" tIns="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Calibri"/>
                        </a:rPr>
                        <a:t>Não há equipe/pessoa de referência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40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400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  <a:endParaRPr/>
                    </a:p>
                  </a:txBody>
                  <a:tcPr/>
                </a:tc>
              </a:tr>
              <a:tr h="1065240">
                <a:tc>
                  <a:txBody>
                    <a:bodyPr anchor="ctr" bIns="0" lIns="0" rIns="0" tIns="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Calibri"/>
                        </a:rPr>
                        <a:t>Vinculado ao Gabinete do/a Secretário/a</a:t>
                      </a: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40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400">
                          <a:solidFill>
                            <a:srgbClr val="000000"/>
                          </a:solidFill>
                          <a:latin typeface="Calibri"/>
                        </a:rPr>
                        <a:t>12%</a:t>
                      </a:r>
                      <a:endParaRPr/>
                    </a:p>
                  </a:txBody>
                  <a:tcPr/>
                </a:tc>
              </a:tr>
              <a:tr h="581760">
                <a:tc>
                  <a:txBody>
                    <a:bodyPr anchor="ctr" bIns="0" lIns="0" rIns="0" tIns="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Calibri"/>
                        </a:rPr>
                        <a:t>Outro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40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400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  <a:endParaRPr/>
                    </a:p>
                  </a:txBody>
                  <a:tcPr/>
                </a:tc>
              </a:tr>
              <a:tr h="687240">
                <a:tc>
                  <a:txBody>
                    <a:bodyPr anchor="ctr" bIns="0" lIns="0" rIns="0" tIns="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pt-BR" sz="240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400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400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7" name="Table 3"/>
          <p:cNvGraphicFramePr/>
          <p:nvPr/>
        </p:nvGraphicFramePr>
        <p:xfrm>
          <a:off x="285840" y="214200"/>
          <a:ext cx="8643600" cy="982080"/>
        </p:xfrm>
        <a:graphic>
          <a:graphicData uri="http://schemas.openxmlformats.org/drawingml/2006/table">
            <a:tbl>
              <a:tblPr/>
              <a:tblGrid>
                <a:gridCol w="8643600"/>
              </a:tblGrid>
              <a:tr h="1652040">
                <a:tc>
                  <a:txBody>
                    <a:bodyPr anchor="ctr" bIns="0" lIns="0" rIns="0" tIns="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800">
                          <a:solidFill>
                            <a:srgbClr val="000000"/>
                          </a:solidFill>
                          <a:latin typeface="Calibri"/>
                        </a:rPr>
                        <a:t>Localização da gestão do PETI na estrutura dos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800">
                          <a:solidFill>
                            <a:srgbClr val="000000"/>
                          </a:solidFill>
                          <a:latin typeface="Calibri"/>
                        </a:rPr>
                        <a:t>57 municípios cofinanciados AEPETI - Paraná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" name="Table 1"/>
          <p:cNvGraphicFramePr/>
          <p:nvPr/>
        </p:nvGraphicFramePr>
        <p:xfrm>
          <a:off x="107640" y="1412640"/>
          <a:ext cx="8928720" cy="5245560"/>
        </p:xfrm>
        <a:graphic>
          <a:graphicData uri="http://schemas.openxmlformats.org/drawingml/2006/table">
            <a:tbl>
              <a:tblPr/>
              <a:tblGrid>
                <a:gridCol w="4777200"/>
                <a:gridCol w="1102680"/>
                <a:gridCol w="1001160"/>
                <a:gridCol w="1067040"/>
                <a:gridCol w="980640"/>
              </a:tblGrid>
              <a:tr h="614880"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b="1" lang="pt-BR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Censo Suas 2015 – Gestão Municipal</a:t>
                      </a: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b="1" lang="pt-BR" sz="200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6120" rIns="6120" tIns="6120" wrap="none"/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pt-BR" sz="140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Demais Municípios</a:t>
                      </a: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  <a:tc>
                  <a:txBody>
                    <a:bodyPr anchor="b" bIns="0" lIns="6120" rIns="6120" tIns="61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pt-BR" sz="140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Municípios AEPETI</a:t>
                      </a: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</a:tr>
              <a:tr h="829080">
                <a:tc>
                  <a:txBody>
                    <a:bodyPr anchor="b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b="1" lang="pt-BR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Nº Mun: 342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r>
                        <a:rPr b="1" lang="pt-BR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r>
                        <a:rPr b="1" lang="pt-BR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Nº Mun: 57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r>
                        <a:rPr b="1" lang="pt-BR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/>
                    </a:p>
                  </a:txBody>
                  <a:tcPr/>
                </a:tc>
              </a:tr>
              <a:tr h="597600">
                <a:tc>
                  <a:txBody>
                    <a:bodyPr bIns="0" lIns="6120" rIns="6120" tIns="6120"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Não realiza 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44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13%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4%</a:t>
                      </a:r>
                      <a:endParaRPr/>
                    </a:p>
                  </a:txBody>
                  <a:tcPr/>
                </a:tc>
              </a:tr>
              <a:tr h="642240">
                <a:tc>
                  <a:txBody>
                    <a:bodyPr bIns="0" lIns="6120" rIns="6120" tIns="6120"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Realiza campanhas, mobilização e sensibilização 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235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69%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49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86%</a:t>
                      </a:r>
                      <a:endParaRPr/>
                    </a:p>
                  </a:txBody>
                  <a:tcPr/>
                </a:tc>
              </a:tr>
              <a:tr h="708480">
                <a:tc>
                  <a:txBody>
                    <a:bodyPr bIns="0" lIns="6120" rIns="6120" tIns="6120"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Realiza atividades de abordagem social em espaços públicos 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85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25%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24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42%</a:t>
                      </a:r>
                      <a:endParaRPr/>
                    </a:p>
                  </a:txBody>
                  <a:tcPr/>
                </a:tc>
              </a:tr>
              <a:tr h="893160">
                <a:tc>
                  <a:txBody>
                    <a:bodyPr bIns="0" lIns="6120" rIns="6120" tIns="6120"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Realiza busca ativa de famílias com situação de trabalho infantil para inclusão no CadÚnico 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63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18%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35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61%</a:t>
                      </a:r>
                      <a:endParaRPr/>
                    </a:p>
                  </a:txBody>
                  <a:tcPr/>
                </a:tc>
              </a:tr>
              <a:tr h="960120">
                <a:tc>
                  <a:txBody>
                    <a:bodyPr bIns="0" lIns="6120" rIns="6120" tIns="6120"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Encaminha/inclui crianças e adolescentes em trabalho infantil para os Serviços de Convivência 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55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16%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46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81%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9" name="CustomShape 2"/>
          <p:cNvSpPr/>
          <p:nvPr/>
        </p:nvSpPr>
        <p:spPr>
          <a:xfrm>
            <a:off x="0" y="4680"/>
            <a:ext cx="9143640" cy="395280"/>
          </a:xfrm>
          <a:prstGeom prst="rect">
            <a:avLst/>
          </a:prstGeom>
          <a:gradFill>
            <a:gsLst>
              <a:gs pos="0">
                <a:srgbClr val="f4ffe6"/>
              </a:gs>
              <a:gs pos="50000">
                <a:srgbClr val="d9fda6"/>
              </a:gs>
              <a:gs pos="100000">
                <a:srgbClr val="f4ffe6"/>
              </a:gs>
            </a:gsLst>
            <a:lin ang="16200000"/>
          </a:gradFill>
          <a:ln w="9360">
            <a:solidFill>
              <a:srgbClr val="98b855"/>
            </a:solidFill>
            <a:round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t-BR">
                <a:solidFill>
                  <a:srgbClr val="000000"/>
                </a:solidFill>
                <a:latin typeface="Calibri"/>
              </a:rPr>
              <a:t>AÇÕES AEPETI – CENSO SUAS 2015 – </a:t>
            </a:r>
            <a:r>
              <a:rPr b="1" lang="pt-BR" sz="2000">
                <a:solidFill>
                  <a:srgbClr val="000000"/>
                </a:solidFill>
                <a:latin typeface="Calibri"/>
              </a:rPr>
              <a:t>ESTADO DO PARANÁ</a:t>
            </a:r>
            <a:endParaRPr/>
          </a:p>
        </p:txBody>
      </p:sp>
      <p:sp>
        <p:nvSpPr>
          <p:cNvPr id="160" name="TextShape 3"/>
          <p:cNvSpPr txBox="1"/>
          <p:nvPr/>
        </p:nvSpPr>
        <p:spPr>
          <a:xfrm>
            <a:off x="0" y="280440"/>
            <a:ext cx="9143640" cy="123660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pt-BR" sz="1600">
                <a:solidFill>
                  <a:srgbClr val="000000"/>
                </a:solidFill>
                <a:latin typeface="Calibri"/>
              </a:rPr>
              <a:t>Municípios que responderam ao Censo SUAS 2015: 214</a:t>
            </a:r>
            <a:r>
              <a:rPr b="1" lang="pt-BR" sz="1600">
                <a:solidFill>
                  <a:srgbClr val="000000"/>
                </a:solidFill>
                <a:latin typeface="Calibri"/>
              </a:rPr>
              <a:t>
</a:t>
            </a:r>
            <a:r>
              <a:rPr b="1" lang="pt-BR" sz="1600">
                <a:solidFill>
                  <a:srgbClr val="000000"/>
                </a:solidFill>
                <a:latin typeface="Calibri"/>
              </a:rPr>
              <a:t>Municípios cofinanciados AEPETI: 57</a:t>
            </a:r>
            <a:r>
              <a:rPr b="1" lang="pt-BR" sz="1600">
                <a:solidFill>
                  <a:srgbClr val="000000"/>
                </a:solidFill>
                <a:latin typeface="Calibri"/>
              </a:rPr>
              <a:t>
</a:t>
            </a:r>
            <a:r>
              <a:rPr b="1" lang="pt-BR" sz="1600">
                <a:solidFill>
                  <a:srgbClr val="000000"/>
                </a:solidFill>
                <a:latin typeface="Calibri"/>
              </a:rPr>
              <a:t>Demais Municípios: 342</a:t>
            </a:r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1" name="Table 1"/>
          <p:cNvGraphicFramePr/>
          <p:nvPr/>
        </p:nvGraphicFramePr>
        <p:xfrm>
          <a:off x="107640" y="1412640"/>
          <a:ext cx="9000720" cy="5328360"/>
        </p:xfrm>
        <a:graphic>
          <a:graphicData uri="http://schemas.openxmlformats.org/drawingml/2006/table">
            <a:tbl>
              <a:tblPr/>
              <a:tblGrid>
                <a:gridCol w="4780440"/>
                <a:gridCol w="1103400"/>
                <a:gridCol w="1001520"/>
                <a:gridCol w="1067760"/>
                <a:gridCol w="1047600"/>
              </a:tblGrid>
              <a:tr h="307080"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b="1" lang="pt-BR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Censo Suas 2015 – Gestão Municipal</a:t>
                      </a: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b="1" lang="pt-BR" sz="140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r>
                        <a:rPr b="1" lang="pt-BR" sz="160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Demais Municípios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r>
                        <a:rPr b="1" lang="pt-BR" sz="160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Municípios AEPETI</a:t>
                      </a:r>
                      <a:endParaRPr/>
                    </a:p>
                  </a:txBody>
                  <a:tcPr/>
                </a:tc>
              </a:tr>
              <a:tr h="694080">
                <a:tc>
                  <a:txBody>
                    <a:bodyPr anchor="b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r>
                        <a:rPr b="1" lang="pt-BR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Nº Mun: 342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r>
                        <a:rPr b="1" lang="pt-BR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r>
                        <a:rPr b="1" lang="pt-BR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Nº Mun: 57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r>
                        <a:rPr b="1" lang="pt-BR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/>
                    </a:p>
                  </a:txBody>
                  <a:tcPr/>
                </a:tc>
              </a:tr>
              <a:tr h="994680">
                <a:tc>
                  <a:txBody>
                    <a:bodyPr bIns="0" lIns="6120" rIns="6120" tIns="6120"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Encaminha/inclui famílias com situação de trabalho infantil para </a:t>
                      </a:r>
                      <a:r>
                        <a:rPr b="1" lang="pt-BR" sz="2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PAIF/CRAS 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52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15%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44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77%</a:t>
                      </a:r>
                      <a:endParaRPr/>
                    </a:p>
                  </a:txBody>
                  <a:tcPr/>
                </a:tc>
              </a:tr>
              <a:tr h="1000440">
                <a:tc>
                  <a:txBody>
                    <a:bodyPr bIns="0" lIns="6120" rIns="6120" tIns="6120"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Encaminha/inclui famílias com situação de trabalho infantil para o </a:t>
                      </a:r>
                      <a:r>
                        <a:rPr b="1" lang="pt-BR" sz="2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</a:rPr>
                        <a:t>PAEFI/CREAS 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22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6%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31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54%</a:t>
                      </a:r>
                      <a:endParaRPr/>
                    </a:p>
                  </a:txBody>
                  <a:tcPr/>
                </a:tc>
              </a:tr>
              <a:tr h="1100520">
                <a:tc>
                  <a:txBody>
                    <a:bodyPr bIns="0" lIns="6120" rIns="6120" tIns="6120"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Encaminha famílias e indivíduos para a aplicação de medidas protetivas à família 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28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8%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22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39%</a:t>
                      </a:r>
                      <a:endParaRPr/>
                    </a:p>
                  </a:txBody>
                  <a:tcPr/>
                </a:tc>
              </a:tr>
              <a:tr h="1231560">
                <a:tc>
                  <a:txBody>
                    <a:bodyPr bIns="0" lIns="6120" rIns="6120" tIns="6120"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Encaminha famílias com situação de trabalho infantil para programas e projetos de capacitação profissional 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32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9%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</a:t>
                      </a:r>
                      <a:endParaRPr/>
                    </a:p>
                  </a:txBody>
                  <a:tcPr/>
                </a:tc>
                <a:tc>
                  <a:txBody>
                    <a:bodyPr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35%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2" name="CustomShape 2"/>
          <p:cNvSpPr/>
          <p:nvPr/>
        </p:nvSpPr>
        <p:spPr>
          <a:xfrm>
            <a:off x="0" y="4680"/>
            <a:ext cx="9143640" cy="395280"/>
          </a:xfrm>
          <a:prstGeom prst="rect">
            <a:avLst/>
          </a:prstGeom>
          <a:gradFill>
            <a:gsLst>
              <a:gs pos="0">
                <a:srgbClr val="f4ffe6"/>
              </a:gs>
              <a:gs pos="50000">
                <a:srgbClr val="d9fda6"/>
              </a:gs>
              <a:gs pos="100000">
                <a:srgbClr val="f4ffe6"/>
              </a:gs>
            </a:gsLst>
            <a:lin ang="16200000"/>
          </a:gradFill>
          <a:ln w="9360">
            <a:solidFill>
              <a:srgbClr val="98b855"/>
            </a:solidFill>
            <a:round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t-BR">
                <a:solidFill>
                  <a:srgbClr val="000000"/>
                </a:solidFill>
                <a:latin typeface="Calibri"/>
              </a:rPr>
              <a:t>AÇÕES AEPETI – CENSO SUAS 2015 – </a:t>
            </a:r>
            <a:r>
              <a:rPr b="1" lang="pt-BR" sz="2000">
                <a:solidFill>
                  <a:srgbClr val="000000"/>
                </a:solidFill>
                <a:latin typeface="Calibri"/>
              </a:rPr>
              <a:t>ESTADO DO PARANÁ</a:t>
            </a:r>
            <a:endParaRPr/>
          </a:p>
        </p:txBody>
      </p:sp>
      <p:sp>
        <p:nvSpPr>
          <p:cNvPr id="163" name="CustomShape 3"/>
          <p:cNvSpPr/>
          <p:nvPr/>
        </p:nvSpPr>
        <p:spPr>
          <a:xfrm>
            <a:off x="0" y="476640"/>
            <a:ext cx="9108000" cy="820440"/>
          </a:xfrm>
          <a:prstGeom prst="rect">
            <a:avLst/>
          </a:prstGeom>
          <a:gradFill>
            <a:gsLst>
              <a:gs pos="0">
                <a:srgbClr val="ffe5e5"/>
              </a:gs>
              <a:gs pos="50000">
                <a:srgbClr val="ffa7a4"/>
              </a:gs>
              <a:gs pos="100000">
                <a:srgbClr val="ffe5e5"/>
              </a:gs>
            </a:gsLst>
            <a:lin ang="16200000"/>
          </a:gradFill>
          <a:ln w="9360">
            <a:solidFill>
              <a:srgbClr val="be4b48"/>
            </a:solidFill>
            <a:round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pt-BR" sz="1600">
                <a:solidFill>
                  <a:srgbClr val="000000"/>
                </a:solidFill>
                <a:latin typeface="Calibri"/>
              </a:rPr>
              <a:t>Municípios que responderam ao Censo SUAS 2015: 214</a:t>
            </a:r>
            <a:endParaRPr/>
          </a:p>
          <a:p>
            <a:pPr>
              <a:lnSpc>
                <a:spcPct val="100000"/>
              </a:lnSpc>
            </a:pPr>
            <a:r>
              <a:rPr b="1" lang="pt-BR" sz="1600">
                <a:solidFill>
                  <a:srgbClr val="000000"/>
                </a:solidFill>
                <a:latin typeface="Calibri"/>
              </a:rPr>
              <a:t>Municípios cofinanciados AEPETI: 57</a:t>
            </a:r>
            <a:endParaRPr/>
          </a:p>
          <a:p>
            <a:pPr>
              <a:lnSpc>
                <a:spcPct val="100000"/>
              </a:lnSpc>
            </a:pPr>
            <a:r>
              <a:rPr b="1" lang="pt-BR" sz="1600">
                <a:solidFill>
                  <a:srgbClr val="000000"/>
                </a:solidFill>
                <a:latin typeface="Calibri"/>
              </a:rPr>
              <a:t>Demais Municípios: 342</a:t>
            </a:r>
            <a:endParaRPr/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" name="Table 1"/>
          <p:cNvGraphicFramePr/>
          <p:nvPr/>
        </p:nvGraphicFramePr>
        <p:xfrm>
          <a:off x="35640" y="1615680"/>
          <a:ext cx="9072720" cy="5125320"/>
        </p:xfrm>
        <a:graphic>
          <a:graphicData uri="http://schemas.openxmlformats.org/drawingml/2006/table">
            <a:tbl>
              <a:tblPr/>
              <a:tblGrid>
                <a:gridCol w="4818240"/>
                <a:gridCol w="1112040"/>
                <a:gridCol w="1009800"/>
                <a:gridCol w="1076400"/>
                <a:gridCol w="1056240"/>
              </a:tblGrid>
              <a:tr h="250560"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b="1" lang="pt-BR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Censo Suas 2015 – Gestão Municipal</a:t>
                      </a: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b="1" lang="pt-BR" sz="140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r>
                        <a:rPr b="1" lang="pt-BR" sz="160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Demais Municípios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r>
                        <a:rPr b="1" lang="pt-BR" sz="1600">
                          <a:solidFill>
                            <a:srgbClr val="ffffff"/>
                          </a:solidFill>
                          <a:latin typeface="Arial"/>
                          <a:ea typeface="Times New Roman"/>
                        </a:rPr>
                        <a:t>Municípios AEPETI</a:t>
                      </a:r>
                      <a:endParaRPr/>
                    </a:p>
                  </a:txBody>
                  <a:tcPr/>
                </a:tc>
              </a:tr>
              <a:tr h="694080">
                <a:tc>
                  <a:txBody>
                    <a:bodyPr anchor="b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r>
                        <a:rPr b="1" lang="pt-BR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Nº Mun: 342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r>
                        <a:rPr b="1" lang="pt-BR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r>
                        <a:rPr b="1" lang="pt-BR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Nº Mun: 57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r>
                        <a:rPr b="1" lang="pt-BR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/>
                    </a:p>
                  </a:txBody>
                  <a:tcPr/>
                </a:tc>
              </a:tr>
              <a:tr h="1139760">
                <a:tc>
                  <a:txBody>
                    <a:bodyPr bIns="0" lIns="6120" rIns="6120" tIns="6120"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Encaminha famílias com situação de trabalho infantil para programas e projetos de inclusão produtiva e/ou geração de trabalho e renda 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32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9%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22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39%</a:t>
                      </a:r>
                      <a:endParaRPr/>
                    </a:p>
                  </a:txBody>
                  <a:tcPr/>
                </a:tc>
              </a:tr>
              <a:tr h="1139760">
                <a:tc>
                  <a:txBody>
                    <a:bodyPr bIns="0" lIns="6120" rIns="6120" tIns="6120"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Encaminha famílias com situação de trabalho infantil para atendimento em outras políticas públicas 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28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8%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33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58%</a:t>
                      </a:r>
                      <a:endParaRPr/>
                    </a:p>
                  </a:txBody>
                  <a:tcPr/>
                </a:tc>
              </a:tr>
              <a:tr h="1139760">
                <a:tc>
                  <a:txBody>
                    <a:bodyPr bIns="0" lIns="6120" rIns="6120" tIns="6120"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Encaminha famílias com situação de trabalho infantil para os órgãos de defesa e responsabilização 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21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6%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16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26%</a:t>
                      </a:r>
                      <a:endParaRPr/>
                    </a:p>
                  </a:txBody>
                  <a:tcPr/>
                </a:tc>
              </a:tr>
              <a:tr h="761400">
                <a:tc>
                  <a:txBody>
                    <a:bodyPr bIns="0" lIns="6120" rIns="6120" tIns="6120" wrap="none"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Elabora estudos e diagnósticos sobre o trabalho infantil no município 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3%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pt-BR" sz="2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11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ts val="572"/>
                        </a:lnSpc>
                      </a:pPr>
                      <a:endParaRPr/>
                    </a:p>
                    <a:p>
                      <a:pPr algn="ctr">
                        <a:lnSpc>
                          <a:spcPts val="572"/>
                        </a:lnSpc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9%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5" name="CustomShape 2"/>
          <p:cNvSpPr/>
          <p:nvPr/>
        </p:nvSpPr>
        <p:spPr>
          <a:xfrm>
            <a:off x="0" y="4680"/>
            <a:ext cx="9143640" cy="395280"/>
          </a:xfrm>
          <a:prstGeom prst="rect">
            <a:avLst/>
          </a:prstGeom>
          <a:gradFill>
            <a:gsLst>
              <a:gs pos="0">
                <a:srgbClr val="f4ffe6"/>
              </a:gs>
              <a:gs pos="50000">
                <a:srgbClr val="d9fda6"/>
              </a:gs>
              <a:gs pos="100000">
                <a:srgbClr val="f4ffe6"/>
              </a:gs>
            </a:gsLst>
            <a:lin ang="16200000"/>
          </a:gradFill>
          <a:ln w="9360">
            <a:solidFill>
              <a:srgbClr val="98b855"/>
            </a:solidFill>
            <a:round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t-BR">
                <a:solidFill>
                  <a:srgbClr val="000000"/>
                </a:solidFill>
                <a:latin typeface="Calibri"/>
              </a:rPr>
              <a:t>AÇÕES AEPETI – CENSO SUAS 2015 – </a:t>
            </a:r>
            <a:r>
              <a:rPr b="1" lang="pt-BR" sz="2000">
                <a:solidFill>
                  <a:srgbClr val="000000"/>
                </a:solidFill>
                <a:latin typeface="Calibri"/>
              </a:rPr>
              <a:t>ESTADO DO PARANÁ</a:t>
            </a:r>
            <a:endParaRPr/>
          </a:p>
        </p:txBody>
      </p:sp>
      <p:sp>
        <p:nvSpPr>
          <p:cNvPr id="166" name="CustomShape 3"/>
          <p:cNvSpPr/>
          <p:nvPr/>
        </p:nvSpPr>
        <p:spPr>
          <a:xfrm>
            <a:off x="0" y="529920"/>
            <a:ext cx="9108000" cy="820440"/>
          </a:xfrm>
          <a:prstGeom prst="rect">
            <a:avLst/>
          </a:prstGeom>
          <a:gradFill>
            <a:gsLst>
              <a:gs pos="0">
                <a:srgbClr val="ffe5e5"/>
              </a:gs>
              <a:gs pos="50000">
                <a:srgbClr val="ffa7a4"/>
              </a:gs>
              <a:gs pos="100000">
                <a:srgbClr val="ffe5e5"/>
              </a:gs>
            </a:gsLst>
            <a:lin ang="16200000"/>
          </a:gradFill>
          <a:ln w="9360">
            <a:solidFill>
              <a:srgbClr val="be4b48"/>
            </a:solidFill>
            <a:round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pt-BR" sz="1600">
                <a:solidFill>
                  <a:srgbClr val="000000"/>
                </a:solidFill>
                <a:latin typeface="Calibri"/>
              </a:rPr>
              <a:t>Municípios que responderam ao Censo SUAS 2015: 214</a:t>
            </a:r>
            <a:endParaRPr/>
          </a:p>
          <a:p>
            <a:pPr>
              <a:lnSpc>
                <a:spcPct val="100000"/>
              </a:lnSpc>
            </a:pPr>
            <a:r>
              <a:rPr b="1" lang="pt-BR" sz="1600">
                <a:solidFill>
                  <a:srgbClr val="000000"/>
                </a:solidFill>
                <a:latin typeface="Calibri"/>
              </a:rPr>
              <a:t>Municípios cofinanciados AEPETI: 57</a:t>
            </a:r>
            <a:endParaRPr/>
          </a:p>
          <a:p>
            <a:pPr>
              <a:lnSpc>
                <a:spcPct val="100000"/>
              </a:lnSpc>
            </a:pPr>
            <a:r>
              <a:rPr b="1" lang="pt-BR" sz="1600">
                <a:solidFill>
                  <a:srgbClr val="000000"/>
                </a:solidFill>
                <a:latin typeface="Calibri"/>
              </a:rPr>
              <a:t>Demais Municípios: 342</a:t>
            </a:r>
            <a:endParaRPr/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451080" y="3429000"/>
            <a:ext cx="8229240" cy="201600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pt-BR" sz="4400">
                <a:solidFill>
                  <a:srgbClr val="000000"/>
                </a:solidFill>
                <a:latin typeface="Calibri"/>
              </a:rPr>
              <a:t>Contato:</a:t>
            </a:r>
            <a:r>
              <a:rPr lang="pt-BR" sz="4400">
                <a:solidFill>
                  <a:srgbClr val="000000"/>
                </a:solidFill>
                <a:latin typeface="Calibri"/>
              </a:rPr>
              <a:t>
</a:t>
            </a:r>
            <a:r>
              <a:rPr lang="pt-BR" sz="4400" u="sng">
                <a:solidFill>
                  <a:srgbClr val="0000ff"/>
                </a:solidFill>
                <a:latin typeface="Calibri"/>
                <a:hlinkClick r:id="rId1"/>
              </a:rPr>
              <a:t>agendapeti@mds.gov.br</a:t>
            </a:r>
            <a:r>
              <a:rPr lang="pt-BR" sz="4400">
                <a:solidFill>
                  <a:srgbClr val="000000"/>
                </a:solidFill>
                <a:latin typeface="Calibri"/>
              </a:rPr>
              <a:t>
</a:t>
            </a:r>
            <a:r>
              <a:rPr lang="pt-BR" sz="4400">
                <a:solidFill>
                  <a:srgbClr val="000000"/>
                </a:solidFill>
                <a:latin typeface="Calibri"/>
              </a:rPr>
              <a:t>(61) 2030-3185</a:t>
            </a:r>
            <a:r>
              <a:rPr lang="pt-BR" sz="4400">
                <a:solidFill>
                  <a:srgbClr val="000000"/>
                </a:solidFill>
                <a:latin typeface="Calibri"/>
              </a:rPr>
              <a:t>
</a:t>
            </a:r>
            <a:endParaRPr/>
          </a:p>
        </p:txBody>
      </p:sp>
      <p:sp>
        <p:nvSpPr>
          <p:cNvPr id="168" name="CustomShape 2"/>
          <p:cNvSpPr/>
          <p:nvPr/>
        </p:nvSpPr>
        <p:spPr>
          <a:xfrm>
            <a:off x="609480" y="1484640"/>
            <a:ext cx="822924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400">
                <a:solidFill>
                  <a:srgbClr val="000000"/>
                </a:solidFill>
                <a:latin typeface="Calibri"/>
              </a:rPr>
              <a:t>Obrigada!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121" name="TextShape 2"/>
          <p:cNvSpPr txBox="1"/>
          <p:nvPr/>
        </p:nvSpPr>
        <p:spPr>
          <a:xfrm>
            <a:off x="323640" y="260640"/>
            <a:ext cx="8496720" cy="633636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pt-BR" sz="4800">
                <a:solidFill>
                  <a:srgbClr val="002060"/>
                </a:solidFill>
                <a:latin typeface="Calibri"/>
              </a:rPr>
              <a:t>O PETI NO SISTEMA ÚNICO DE ASSISTÊNCIA SOCIAL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pt-BR" sz="4800">
                <a:solidFill>
                  <a:srgbClr val="002060"/>
                </a:solidFill>
                <a:latin typeface="Calibri"/>
              </a:rPr>
              <a:t>Estado do Paraná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-9360" y="461880"/>
            <a:ext cx="9189360" cy="6207120"/>
          </a:xfrm>
          <a:prstGeom prst="rect">
            <a:avLst/>
          </a:prstGeom>
          <a:solidFill>
            <a:srgbClr val="ffffff"/>
          </a:solidFill>
          <a:ln w="9360">
            <a:solidFill>
              <a:srgbClr val="002060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pt-BR">
                <a:solidFill>
                  <a:srgbClr val="953735"/>
                </a:solidFill>
                <a:latin typeface="Calibri"/>
              </a:rPr>
              <a:t>F</a:t>
            </a:r>
            <a:endParaRPr/>
          </a:p>
        </p:txBody>
      </p:sp>
      <p:sp>
        <p:nvSpPr>
          <p:cNvPr id="123" name="CustomShape 2"/>
          <p:cNvSpPr/>
          <p:nvPr/>
        </p:nvSpPr>
        <p:spPr>
          <a:xfrm>
            <a:off x="563400" y="664560"/>
            <a:ext cx="2088000" cy="699480"/>
          </a:xfrm>
          <a:prstGeom prst="rect">
            <a:avLst/>
          </a:prstGeom>
          <a:solidFill>
            <a:srgbClr val="9bbb59"/>
          </a:solidFill>
          <a:ln w="25560">
            <a:solidFill>
              <a:srgbClr val="728a41"/>
            </a:solidFill>
            <a:round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t-BR" sz="2000">
                <a:solidFill>
                  <a:srgbClr val="ffffff"/>
                </a:solidFill>
                <a:latin typeface="Calibri"/>
              </a:rPr>
              <a:t>IDENTIFICAÇÃO</a:t>
            </a:r>
            <a:endParaRPr/>
          </a:p>
        </p:txBody>
      </p:sp>
      <p:sp>
        <p:nvSpPr>
          <p:cNvPr id="124" name="CustomShape 3"/>
          <p:cNvSpPr/>
          <p:nvPr/>
        </p:nvSpPr>
        <p:spPr>
          <a:xfrm>
            <a:off x="251640" y="1856880"/>
            <a:ext cx="2693880" cy="5697000"/>
          </a:xfrm>
          <a:prstGeom prst="rect">
            <a:avLst/>
          </a:prstGeom>
          <a:gradFill>
            <a:gsLst>
              <a:gs pos="0">
                <a:srgbClr val="e5efff"/>
              </a:gs>
              <a:gs pos="50000">
                <a:srgbClr val="a4c1ff"/>
              </a:gs>
              <a:gs pos="100000">
                <a:srgbClr val="e5efff"/>
              </a:gs>
            </a:gsLst>
            <a:lin ang="16200000"/>
          </a:gradFill>
          <a:ln w="9360">
            <a:solidFill>
              <a:srgbClr val="4a7ebb"/>
            </a:solidFill>
            <a:round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t-BR" sz="2400">
                <a:solidFill>
                  <a:srgbClr val="000000"/>
                </a:solidFill>
                <a:latin typeface="Calibri"/>
              </a:rPr>
              <a:t>Busca Ativa: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pt-BR" sz="2400">
                <a:solidFill>
                  <a:srgbClr val="000000"/>
                </a:solidFill>
                <a:latin typeface="Calibri"/>
              </a:rPr>
              <a:t>Equipes Volantes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charset="2" typeface="Wingdings"/>
              <a:buChar char=""/>
            </a:pPr>
            <a:r>
              <a:rPr lang="pt-BR" sz="2400">
                <a:solidFill>
                  <a:srgbClr val="000000"/>
                </a:solidFill>
                <a:latin typeface="Calibri"/>
              </a:rPr>
              <a:t>45 Equipes em 43 municípios</a:t>
            </a:r>
            <a:endParaRPr/>
          </a:p>
          <a:p>
            <a:pPr>
              <a:lnSpc>
                <a:spcPct val="100000"/>
              </a:lnSpc>
            </a:pPr>
            <a:r>
              <a:rPr b="1" lang="pt-BR" sz="1200">
                <a:solidFill>
                  <a:srgbClr val="000000"/>
                </a:solidFill>
                <a:latin typeface="Calibri"/>
              </a:rPr>
              <a:t>Fonte: Base de Pagamento – Agosto 2016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pt-BR" sz="2400">
                <a:solidFill>
                  <a:srgbClr val="000000"/>
                </a:solidFill>
                <a:latin typeface="Calibri"/>
              </a:rPr>
              <a:t>Serviço de Abordagem Social</a:t>
            </a:r>
            <a:endParaRPr/>
          </a:p>
          <a:p>
            <a:pPr>
              <a:lnSpc>
                <a:spcPct val="100000"/>
              </a:lnSpc>
              <a:buFont charset="2" typeface="Wingdings"/>
              <a:buChar char=""/>
            </a:pPr>
            <a:r>
              <a:rPr b="1" lang="pt-BR" sz="2400">
                <a:solidFill>
                  <a:srgbClr val="000000"/>
                </a:solidFill>
                <a:latin typeface="Calibri"/>
              </a:rPr>
              <a:t>   </a:t>
            </a:r>
            <a:r>
              <a:rPr lang="pt-BR" sz="2400">
                <a:solidFill>
                  <a:srgbClr val="000000"/>
                </a:solidFill>
                <a:latin typeface="Calibri"/>
              </a:rPr>
              <a:t>37 Equipes em 20 municípios</a:t>
            </a:r>
            <a:endParaRPr/>
          </a:p>
          <a:p>
            <a:pPr>
              <a:lnSpc>
                <a:spcPct val="100000"/>
              </a:lnSpc>
            </a:pPr>
            <a:r>
              <a:rPr lang="pt-BR" sz="800">
                <a:solidFill>
                  <a:srgbClr val="000000"/>
                </a:solidFill>
                <a:latin typeface="Calibri"/>
              </a:rPr>
              <a:t>Fonte: Base de pagamento – Julho/2016</a:t>
            </a:r>
            <a:endParaRPr/>
          </a:p>
        </p:txBody>
      </p:sp>
      <p:sp>
        <p:nvSpPr>
          <p:cNvPr id="125" name="CustomShape 4"/>
          <p:cNvSpPr/>
          <p:nvPr/>
        </p:nvSpPr>
        <p:spPr>
          <a:xfrm>
            <a:off x="-9360" y="-27360"/>
            <a:ext cx="9189360" cy="516960"/>
          </a:xfrm>
          <a:prstGeom prst="rect">
            <a:avLst/>
          </a:prstGeom>
          <a:gradFill>
            <a:gsLst>
              <a:gs pos="0">
                <a:srgbClr val="f4ffe6"/>
              </a:gs>
              <a:gs pos="50000">
                <a:srgbClr val="d9fda6"/>
              </a:gs>
              <a:gs pos="100000">
                <a:srgbClr val="f4ffe6"/>
              </a:gs>
            </a:gsLst>
            <a:lin ang="16200000"/>
          </a:gradFill>
          <a:ln w="9360">
            <a:solidFill>
              <a:srgbClr val="98b855"/>
            </a:solidFill>
            <a:round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t-BR" sz="2800">
                <a:solidFill>
                  <a:srgbClr val="002060"/>
                </a:solidFill>
                <a:latin typeface="Calibri"/>
              </a:rPr>
              <a:t>O PETI NAS AÇÕES DO SUAS - Paraná</a:t>
            </a:r>
            <a:endParaRPr/>
          </a:p>
        </p:txBody>
      </p:sp>
      <p:sp>
        <p:nvSpPr>
          <p:cNvPr id="126" name="CustomShape 5"/>
          <p:cNvSpPr/>
          <p:nvPr/>
        </p:nvSpPr>
        <p:spPr>
          <a:xfrm>
            <a:off x="3348000" y="1839960"/>
            <a:ext cx="2448000" cy="1005120"/>
          </a:xfrm>
          <a:prstGeom prst="rect">
            <a:avLst/>
          </a:prstGeom>
          <a:gradFill>
            <a:gsLst>
              <a:gs pos="0">
                <a:srgbClr val="fff1ec"/>
              </a:gs>
              <a:gs pos="50000">
                <a:srgbClr val="ffd2bc"/>
              </a:gs>
              <a:gs pos="100000">
                <a:srgbClr val="fff1ec"/>
              </a:gs>
            </a:gsLst>
            <a:lin ang="16200000"/>
          </a:gradFill>
          <a:ln w="9360">
            <a:solidFill>
              <a:srgbClr val="f59240"/>
            </a:solidFill>
            <a:round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ATENDIMENTO À CRIANÇA E ADOLESCENTE</a:t>
            </a:r>
            <a:endParaRPr/>
          </a:p>
        </p:txBody>
      </p:sp>
      <p:sp>
        <p:nvSpPr>
          <p:cNvPr id="127" name="CustomShape 6"/>
          <p:cNvSpPr/>
          <p:nvPr/>
        </p:nvSpPr>
        <p:spPr>
          <a:xfrm>
            <a:off x="3348000" y="2878560"/>
            <a:ext cx="2448000" cy="4569120"/>
          </a:xfrm>
          <a:prstGeom prst="rect">
            <a:avLst/>
          </a:prstGeom>
          <a:gradFill>
            <a:gsLst>
              <a:gs pos="0">
                <a:srgbClr val="e5efff"/>
              </a:gs>
              <a:gs pos="50000">
                <a:srgbClr val="a4c1ff"/>
              </a:gs>
              <a:gs pos="100000">
                <a:srgbClr val="e5efff"/>
              </a:gs>
            </a:gsLst>
            <a:lin ang="16200000"/>
          </a:gradFill>
          <a:ln w="9360">
            <a:solidFill>
              <a:srgbClr val="4a7ebb"/>
            </a:solidFill>
            <a:round/>
          </a:ln>
        </p:spPr>
        <p:txBody>
          <a:bodyPr bIns="45000" lIns="90000" rIns="90000" t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pt-BR" sz="2400">
                <a:solidFill>
                  <a:srgbClr val="000000"/>
                </a:solidFill>
                <a:latin typeface="Calibri"/>
              </a:rPr>
              <a:t>Serviço de Convivência e Fortalecimento de Vínculos - SCFV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  <a:buFont charset="2" typeface="Wingdings"/>
              <a:buChar char=""/>
            </a:pPr>
            <a:r>
              <a:rPr b="1" lang="pt-BR" sz="2400">
                <a:solidFill>
                  <a:srgbClr val="000000"/>
                </a:solidFill>
                <a:latin typeface="Calibri"/>
              </a:rPr>
              <a:t>375</a:t>
            </a:r>
            <a:r>
              <a:rPr lang="pt-BR" sz="2400">
                <a:solidFill>
                  <a:srgbClr val="000000"/>
                </a:solidFill>
                <a:latin typeface="Calibri"/>
              </a:rPr>
              <a:t> municípios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1200">
                <a:solidFill>
                  <a:srgbClr val="000000"/>
                </a:solidFill>
                <a:latin typeface="Calibri"/>
              </a:rPr>
              <a:t>Fonte: Base de Pagamento – Agosto 2016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28" name="CustomShape 7"/>
          <p:cNvSpPr/>
          <p:nvPr/>
        </p:nvSpPr>
        <p:spPr>
          <a:xfrm>
            <a:off x="6294600" y="1825560"/>
            <a:ext cx="2381400" cy="700200"/>
          </a:xfrm>
          <a:prstGeom prst="rect">
            <a:avLst/>
          </a:prstGeom>
          <a:gradFill>
            <a:gsLst>
              <a:gs pos="0">
                <a:srgbClr val="fff1ec"/>
              </a:gs>
              <a:gs pos="50000">
                <a:srgbClr val="ffd2bc"/>
              </a:gs>
              <a:gs pos="100000">
                <a:srgbClr val="fff1ec"/>
              </a:gs>
            </a:gsLst>
            <a:lin ang="16200000"/>
          </a:gradFill>
          <a:ln w="9360">
            <a:solidFill>
              <a:srgbClr val="f59240"/>
            </a:solidFill>
            <a:round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ATENDIMENTO </a:t>
            </a:r>
            <a:r>
              <a:rPr b="1" lang="pt-BR" sz="2000">
                <a:solidFill>
                  <a:srgbClr val="000000"/>
                </a:solidFill>
                <a:latin typeface="Calibri"/>
              </a:rPr>
              <a:t>	</a:t>
            </a:r>
            <a:r>
              <a:rPr b="1" lang="pt-BR" sz="2000">
                <a:solidFill>
                  <a:srgbClr val="000000"/>
                </a:solidFill>
                <a:latin typeface="Calibri"/>
              </a:rPr>
              <a:t>À FAMÍLIA</a:t>
            </a:r>
            <a:endParaRPr/>
          </a:p>
        </p:txBody>
      </p:sp>
      <p:sp>
        <p:nvSpPr>
          <p:cNvPr id="129" name="CustomShape 8"/>
          <p:cNvSpPr/>
          <p:nvPr/>
        </p:nvSpPr>
        <p:spPr>
          <a:xfrm>
            <a:off x="6372360" y="2637000"/>
            <a:ext cx="2304000" cy="3563280"/>
          </a:xfrm>
          <a:prstGeom prst="rect">
            <a:avLst/>
          </a:prstGeom>
          <a:gradFill>
            <a:gsLst>
              <a:gs pos="0">
                <a:srgbClr val="e5efff"/>
              </a:gs>
              <a:gs pos="50000">
                <a:srgbClr val="a4c1ff"/>
              </a:gs>
              <a:gs pos="100000">
                <a:srgbClr val="e5efff"/>
              </a:gs>
            </a:gsLst>
            <a:lin ang="16200000"/>
          </a:gradFill>
          <a:ln w="9360">
            <a:solidFill>
              <a:srgbClr val="4a7ebb"/>
            </a:solidFill>
            <a:round/>
          </a:ln>
        </p:spPr>
        <p:txBody>
          <a:bodyPr bIns="45000" lIns="90000" rIns="90000" tIns="45000"/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2400">
                <a:solidFill>
                  <a:srgbClr val="000000"/>
                </a:solidFill>
                <a:latin typeface="Calibri"/>
              </a:rPr>
              <a:t>Equipamentos Cofinanciados (Potencial):</a:t>
            </a:r>
            <a:endParaRPr/>
          </a:p>
          <a:p>
            <a:pPr algn="just">
              <a:lnSpc>
                <a:spcPct val="100000"/>
              </a:lnSpc>
            </a:pPr>
            <a:r>
              <a:rPr b="1" lang="pt-BR" sz="2400">
                <a:solidFill>
                  <a:srgbClr val="000000"/>
                </a:solidFill>
                <a:latin typeface="Calibri"/>
              </a:rPr>
              <a:t>CRAS - 503</a:t>
            </a:r>
            <a:endParaRPr/>
          </a:p>
          <a:p>
            <a:pPr algn="just">
              <a:lnSpc>
                <a:spcPct val="100000"/>
              </a:lnSpc>
            </a:pPr>
            <a:r>
              <a:rPr b="1" lang="pt-BR" sz="2400">
                <a:solidFill>
                  <a:srgbClr val="000000"/>
                </a:solidFill>
                <a:latin typeface="Calibri"/>
              </a:rPr>
              <a:t>CREAS – 132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pt-BR" sz="1200">
                <a:solidFill>
                  <a:srgbClr val="000000"/>
                </a:solidFill>
                <a:latin typeface="Calibri"/>
              </a:rPr>
              <a:t>Fonte: Base de Pagamento – Julho 2016</a:t>
            </a:r>
            <a:endParaRPr/>
          </a:p>
        </p:txBody>
      </p:sp>
      <p:sp>
        <p:nvSpPr>
          <p:cNvPr id="130" name="CustomShape 9"/>
          <p:cNvSpPr/>
          <p:nvPr/>
        </p:nvSpPr>
        <p:spPr>
          <a:xfrm>
            <a:off x="5256360" y="664560"/>
            <a:ext cx="1896840" cy="700200"/>
          </a:xfrm>
          <a:prstGeom prst="rect">
            <a:avLst/>
          </a:prstGeom>
          <a:solidFill>
            <a:srgbClr val="9bbb59"/>
          </a:solidFill>
          <a:ln w="25560">
            <a:solidFill>
              <a:srgbClr val="728a41"/>
            </a:solidFill>
            <a:round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t-BR" sz="2000">
                <a:solidFill>
                  <a:srgbClr val="ffffff"/>
                </a:solidFill>
                <a:latin typeface="Calibri"/>
              </a:rPr>
              <a:t>PROTEÇÃO SOCIAL</a:t>
            </a:r>
            <a:endParaRPr/>
          </a:p>
        </p:txBody>
      </p:sp>
      <p:sp>
        <p:nvSpPr>
          <p:cNvPr id="131" name="CustomShape 10"/>
          <p:cNvSpPr/>
          <p:nvPr/>
        </p:nvSpPr>
        <p:spPr>
          <a:xfrm>
            <a:off x="1441440" y="1099800"/>
            <a:ext cx="99720" cy="672840"/>
          </a:xfrm>
          <a:prstGeom prst="rect">
            <a:avLst>
              <a:gd fmla="val 50000" name="adj1"/>
              <a:gd fmla="val 50000" name="adj2"/>
            </a:avLst>
          </a:prstGeom>
          <a:solidFill>
            <a:srgbClr val="9b3937"/>
          </a:solidFill>
          <a:ln w="25560">
            <a:solidFill>
              <a:srgbClr val="9b3937"/>
            </a:solidFill>
            <a:round/>
          </a:ln>
        </p:spPr>
      </p:sp>
      <p:sp>
        <p:nvSpPr>
          <p:cNvPr id="132" name="CustomShape 11"/>
          <p:cNvSpPr/>
          <p:nvPr/>
        </p:nvSpPr>
        <p:spPr>
          <a:xfrm>
            <a:off x="6899400" y="1452960"/>
            <a:ext cx="109440" cy="408240"/>
          </a:xfrm>
          <a:prstGeom prst="rect">
            <a:avLst>
              <a:gd fmla="val 50000" name="adj1"/>
              <a:gd fmla="val 50000" name="adj2"/>
            </a:avLst>
          </a:prstGeom>
          <a:solidFill>
            <a:srgbClr val="9b3937"/>
          </a:solidFill>
          <a:ln w="25560">
            <a:solidFill>
              <a:srgbClr val="953735"/>
            </a:solidFill>
            <a:round/>
          </a:ln>
        </p:spPr>
      </p:sp>
      <p:sp>
        <p:nvSpPr>
          <p:cNvPr id="133" name="CustomShape 12"/>
          <p:cNvSpPr/>
          <p:nvPr/>
        </p:nvSpPr>
        <p:spPr>
          <a:xfrm>
            <a:off x="5550120" y="1405800"/>
            <a:ext cx="133920" cy="431640"/>
          </a:xfrm>
          <a:prstGeom prst="rect">
            <a:avLst>
              <a:gd fmla="val 50000" name="adj1"/>
              <a:gd fmla="val 50000" name="adj2"/>
            </a:avLst>
          </a:prstGeom>
          <a:solidFill>
            <a:srgbClr val="9b3937"/>
          </a:solidFill>
          <a:ln w="25560">
            <a:solidFill>
              <a:srgbClr val="953735"/>
            </a:solidFill>
            <a:round/>
          </a:ln>
        </p:spPr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0" y="-27360"/>
            <a:ext cx="9143640" cy="1439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pt-BR" sz="4400">
                <a:solidFill>
                  <a:srgbClr val="000000"/>
                </a:solidFill>
                <a:latin typeface="Calibri"/>
              </a:rPr>
              <a:t>
</a:t>
            </a:r>
            <a:r>
              <a:rPr lang="pt-BR" sz="4400">
                <a:solidFill>
                  <a:srgbClr val="000000"/>
                </a:solidFill>
                <a:latin typeface="Calibri"/>
              </a:rPr>
              <a:t>Identificação de Trabalho Infantil CadÚnico X PNAD 2014 - Paraná</a:t>
            </a:r>
            <a:r>
              <a:rPr lang="pt-BR" sz="4400">
                <a:solidFill>
                  <a:srgbClr val="000000"/>
                </a:solidFill>
                <a:latin typeface="Calibri"/>
              </a:rPr>
              <a:t>
</a:t>
            </a:r>
            <a:endParaRPr/>
          </a:p>
        </p:txBody>
      </p:sp>
      <p:graphicFrame>
        <p:nvGraphicFramePr>
          <p:cNvPr id="135" name="Table 2"/>
          <p:cNvGraphicFramePr/>
          <p:nvPr/>
        </p:nvGraphicFramePr>
        <p:xfrm>
          <a:off x="35640" y="2997000"/>
          <a:ext cx="9000720" cy="1902600"/>
        </p:xfrm>
        <a:graphic>
          <a:graphicData uri="http://schemas.openxmlformats.org/drawingml/2006/table">
            <a:tbl>
              <a:tblPr/>
              <a:tblGrid>
                <a:gridCol w="3112200"/>
                <a:gridCol w="4710600"/>
                <a:gridCol w="1177920"/>
              </a:tblGrid>
              <a:tr h="1214640">
                <a:tc>
                  <a:txBody>
                    <a:bodyPr anchor="ctr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600">
                          <a:solidFill>
                            <a:srgbClr val="ffffff"/>
                          </a:solidFill>
                          <a:latin typeface="Calibri"/>
                        </a:rPr>
                        <a:t>PNAD 2014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600">
                          <a:solidFill>
                            <a:srgbClr val="ffffff"/>
                          </a:solidFill>
                          <a:latin typeface="Calibri"/>
                        </a:rPr>
                        <a:t>CadÚnico - </a:t>
                      </a:r>
                      <a:r>
                        <a:rPr lang="pt-BR" sz="2800">
                          <a:solidFill>
                            <a:srgbClr val="ffffff"/>
                          </a:solidFill>
                          <a:latin typeface="Calibri"/>
                        </a:rPr>
                        <a:t>março 2016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600">
                          <a:solidFill>
                            <a:srgbClr val="ffffff"/>
                          </a:solidFill>
                          <a:latin typeface="Calibri"/>
                        </a:rPr>
                        <a:t>%</a:t>
                      </a:r>
                      <a:endParaRPr/>
                    </a:p>
                  </a:txBody>
                  <a:tcPr/>
                </a:tc>
              </a:tr>
              <a:tr h="687960"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600">
                          <a:solidFill>
                            <a:srgbClr val="000000"/>
                          </a:solidFill>
                          <a:latin typeface="Calibri"/>
                        </a:rPr>
                        <a:t>69.567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600">
                          <a:solidFill>
                            <a:srgbClr val="000000"/>
                          </a:solidFill>
                          <a:latin typeface="Calibri"/>
                        </a:rPr>
                        <a:t>8.516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60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6" name="CustomShape 3"/>
          <p:cNvSpPr/>
          <p:nvPr/>
        </p:nvSpPr>
        <p:spPr>
          <a:xfrm>
            <a:off x="0" y="1989000"/>
            <a:ext cx="9143640" cy="1064520"/>
          </a:xfrm>
          <a:prstGeom prst="rect">
            <a:avLst/>
          </a:prstGeom>
          <a:gradFill>
            <a:gsLst>
              <a:gs pos="0">
                <a:srgbClr val="ffe5e5"/>
              </a:gs>
              <a:gs pos="50000">
                <a:srgbClr val="ffa7a4"/>
              </a:gs>
              <a:gs pos="100000">
                <a:srgbClr val="ffe5e5"/>
              </a:gs>
            </a:gsLst>
            <a:lin ang="16200000"/>
          </a:gradFill>
          <a:ln w="9360">
            <a:solidFill>
              <a:srgbClr val="be4b48"/>
            </a:solidFill>
            <a:round/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pt-BR" sz="3200">
                <a:solidFill>
                  <a:srgbClr val="000000"/>
                </a:solidFill>
                <a:latin typeface="Calibri"/>
              </a:rPr>
              <a:t>Nº de Crianças ou Adolescentes  até 15 anos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0" y="0"/>
            <a:ext cx="9143640" cy="17002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pt-BR" sz="4400">
                <a:solidFill>
                  <a:srgbClr val="000000"/>
                </a:solidFill>
                <a:latin typeface="Calibri"/>
              </a:rPr>
              <a:t>Identificação de Trabalho Infantil no CadÚnico – março 2016 - Paraná</a:t>
            </a:r>
            <a:endParaRPr/>
          </a:p>
        </p:txBody>
      </p:sp>
      <p:graphicFrame>
        <p:nvGraphicFramePr>
          <p:cNvPr id="138" name="Table 2"/>
          <p:cNvGraphicFramePr/>
          <p:nvPr/>
        </p:nvGraphicFramePr>
        <p:xfrm>
          <a:off x="62280" y="2349000"/>
          <a:ext cx="9045720" cy="2821320"/>
        </p:xfrm>
        <a:graphic>
          <a:graphicData uri="http://schemas.openxmlformats.org/drawingml/2006/table">
            <a:tbl>
              <a:tblPr/>
              <a:tblGrid>
                <a:gridCol w="4099320"/>
                <a:gridCol w="3660120"/>
                <a:gridCol w="1286280"/>
              </a:tblGrid>
              <a:tr h="1593360"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ffffff"/>
                          </a:solidFill>
                          <a:latin typeface="Calibri"/>
                        </a:rPr>
                        <a:t>Nº de Crianças ou Adolescentes identificadas nos                       Municípios AEPETI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 sz="2400">
                          <a:solidFill>
                            <a:srgbClr val="ffffff"/>
                          </a:solidFill>
                          <a:latin typeface="Calibri"/>
                        </a:rPr>
                        <a:t>Nº de Crianças ou Adolescentes identificadas nos demais Municípios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pt-BR" sz="2400">
                          <a:solidFill>
                            <a:srgbClr val="ffffff"/>
                          </a:solidFill>
                          <a:latin typeface="Calibri"/>
                        </a:rPr>
                        <a:t>Total</a:t>
                      </a:r>
                      <a:endParaRPr/>
                    </a:p>
                  </a:txBody>
                  <a:tcPr/>
                </a:tc>
              </a:tr>
              <a:tr h="1227960">
                <a:tc>
                  <a:txBody>
                    <a:bodyPr anchor="ctr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3200">
                          <a:solidFill>
                            <a:srgbClr val="000000"/>
                          </a:solidFill>
                          <a:latin typeface="Calibri"/>
                        </a:rPr>
                        <a:t>2.839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3200">
                          <a:solidFill>
                            <a:srgbClr val="000000"/>
                          </a:solidFill>
                          <a:latin typeface="Calibri"/>
                        </a:rPr>
                        <a:t>5.677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3200">
                          <a:solidFill>
                            <a:srgbClr val="000000"/>
                          </a:solidFill>
                          <a:latin typeface="Calibri"/>
                        </a:rPr>
                        <a:t>8.516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0" y="0"/>
            <a:ext cx="9143640" cy="1844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pt-BR" sz="4000">
                <a:solidFill>
                  <a:srgbClr val="000000"/>
                </a:solidFill>
                <a:latin typeface="Calibri"/>
              </a:rPr>
              <a:t>Identificação de Trabalho Infantil no Serviço de Abordagem Social – RMA/2015</a:t>
            </a:r>
            <a:r>
              <a:rPr lang="pt-BR" sz="4000">
                <a:solidFill>
                  <a:srgbClr val="000000"/>
                </a:solidFill>
                <a:latin typeface="Calibri"/>
              </a:rPr>
              <a:t>
</a:t>
            </a:r>
            <a:r>
              <a:rPr lang="pt-BR" sz="4000">
                <a:solidFill>
                  <a:srgbClr val="000000"/>
                </a:solidFill>
                <a:latin typeface="Calibri"/>
              </a:rPr>
              <a:t>Paraná</a:t>
            </a:r>
            <a:endParaRPr/>
          </a:p>
        </p:txBody>
      </p:sp>
      <p:graphicFrame>
        <p:nvGraphicFramePr>
          <p:cNvPr id="140" name="Table 2"/>
          <p:cNvGraphicFramePr/>
          <p:nvPr/>
        </p:nvGraphicFramePr>
        <p:xfrm>
          <a:off x="0" y="2349000"/>
          <a:ext cx="9143640" cy="2088000"/>
        </p:xfrm>
        <a:graphic>
          <a:graphicData uri="http://schemas.openxmlformats.org/drawingml/2006/table">
            <a:tbl>
              <a:tblPr/>
              <a:tblGrid>
                <a:gridCol w="9143640"/>
              </a:tblGrid>
              <a:tr h="1605960"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600">
                          <a:solidFill>
                            <a:srgbClr val="ffffff"/>
                          </a:solidFill>
                          <a:latin typeface="Calibri"/>
                        </a:rPr>
                        <a:t>Nº de crianças ou adolescentes identificados em situação de trabalho Infantil até os 15 anos</a:t>
                      </a:r>
                      <a:endParaRPr/>
                    </a:p>
                  </a:txBody>
                  <a:tcPr/>
                </a:tc>
              </a:tr>
              <a:tr h="541800"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3600">
                          <a:solidFill>
                            <a:srgbClr val="000000"/>
                          </a:solidFill>
                          <a:latin typeface="Calibri"/>
                        </a:rPr>
                        <a:t>286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0" y="0"/>
            <a:ext cx="9143640" cy="1916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pt-BR" sz="3600">
                <a:solidFill>
                  <a:srgbClr val="000000"/>
                </a:solidFill>
                <a:latin typeface="Calibri"/>
              </a:rPr>
              <a:t>Identificação de Trabalho Infantil no Serviços de Convivência e Fortalecimento de Vínculos - SCFV no Paraná</a:t>
            </a:r>
            <a:endParaRPr/>
          </a:p>
        </p:txBody>
      </p:sp>
      <p:graphicFrame>
        <p:nvGraphicFramePr>
          <p:cNvPr id="142" name="Table 2"/>
          <p:cNvGraphicFramePr/>
          <p:nvPr/>
        </p:nvGraphicFramePr>
        <p:xfrm>
          <a:off x="55080" y="1989000"/>
          <a:ext cx="8981280" cy="3744000"/>
        </p:xfrm>
        <a:graphic>
          <a:graphicData uri="http://schemas.openxmlformats.org/drawingml/2006/table">
            <a:tbl>
              <a:tblPr/>
              <a:tblGrid>
                <a:gridCol w="4116240"/>
                <a:gridCol w="2481480"/>
                <a:gridCol w="2383560"/>
              </a:tblGrid>
              <a:tr h="2670120">
                <a:tc>
                  <a:txBody>
                    <a:bodyPr anchor="ctr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600">
                          <a:solidFill>
                            <a:srgbClr val="ffffff"/>
                          </a:solidFill>
                          <a:latin typeface="Calibri"/>
                        </a:rPr>
                        <a:t>Usuários SCFV em situação de trabalho Infantil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600">
                          <a:solidFill>
                            <a:srgbClr val="ffffff"/>
                          </a:solidFill>
                          <a:latin typeface="Calibri"/>
                        </a:rPr>
                        <a:t>Total de usuários do SCFV 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600">
                          <a:solidFill>
                            <a:srgbClr val="ffffff"/>
                          </a:solidFill>
                          <a:latin typeface="Calibri"/>
                        </a:rPr>
                        <a:t>% Trab. Infantil em relação ao total</a:t>
                      </a:r>
                      <a:endParaRPr/>
                    </a:p>
                  </a:txBody>
                  <a:tcPr/>
                </a:tc>
              </a:tr>
              <a:tr h="1073880"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600">
                          <a:solidFill>
                            <a:srgbClr val="000000"/>
                          </a:solidFill>
                          <a:latin typeface="Calibri"/>
                        </a:rPr>
                        <a:t>3.797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600">
                          <a:solidFill>
                            <a:srgbClr val="000000"/>
                          </a:solidFill>
                          <a:latin typeface="Calibri"/>
                        </a:rPr>
                        <a:t>60.162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600">
                          <a:solidFill>
                            <a:srgbClr val="000000"/>
                          </a:solidFill>
                          <a:latin typeface="Calibri"/>
                        </a:rPr>
                        <a:t>6,31%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3" name="CustomShape 3"/>
          <p:cNvSpPr/>
          <p:nvPr/>
        </p:nvSpPr>
        <p:spPr>
          <a:xfrm>
            <a:off x="251640" y="6021360"/>
            <a:ext cx="3240000" cy="6382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Calibri"/>
              </a:rPr>
              <a:t>Fonte: SISC- posição 03/08/2016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0" y="0"/>
            <a:ext cx="9143640" cy="14842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t-BR" sz="3200">
                <a:solidFill>
                  <a:srgbClr val="000000"/>
                </a:solidFill>
                <a:latin typeface="Calibri"/>
              </a:rPr>
              <a:t>Atendimento a famílias com crianças ou adolescentes em situação de trabalho infantil</a:t>
            </a:r>
            <a:r>
              <a:rPr b="1" lang="pt-BR" sz="3200">
                <a:solidFill>
                  <a:srgbClr val="000000"/>
                </a:solidFill>
                <a:latin typeface="Calibri"/>
              </a:rPr>
              <a:t>
</a:t>
            </a:r>
            <a:r>
              <a:rPr b="1" lang="pt-BR" sz="3200">
                <a:solidFill>
                  <a:srgbClr val="000000"/>
                </a:solidFill>
                <a:latin typeface="Calibri"/>
              </a:rPr>
              <a:t>Paraná</a:t>
            </a:r>
            <a:endParaRPr/>
          </a:p>
        </p:txBody>
      </p:sp>
      <p:sp>
        <p:nvSpPr>
          <p:cNvPr id="145" name="TextShape 2"/>
          <p:cNvSpPr txBox="1"/>
          <p:nvPr/>
        </p:nvSpPr>
        <p:spPr>
          <a:xfrm>
            <a:off x="539640" y="21330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graphicFrame>
        <p:nvGraphicFramePr>
          <p:cNvPr id="146" name="Table 3"/>
          <p:cNvGraphicFramePr/>
          <p:nvPr/>
        </p:nvGraphicFramePr>
        <p:xfrm>
          <a:off x="35640" y="1628640"/>
          <a:ext cx="9072720" cy="4752000"/>
        </p:xfrm>
        <a:graphic>
          <a:graphicData uri="http://schemas.openxmlformats.org/drawingml/2006/table">
            <a:tbl>
              <a:tblPr/>
              <a:tblGrid>
                <a:gridCol w="4390920"/>
                <a:gridCol w="4681800"/>
              </a:tblGrid>
              <a:tr h="1073880"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3600">
                          <a:solidFill>
                            <a:srgbClr val="000000"/>
                          </a:solidFill>
                          <a:latin typeface="Calibri"/>
                        </a:rPr>
                        <a:t>Serviço/Unidade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3600">
                          <a:solidFill>
                            <a:srgbClr val="000000"/>
                          </a:solidFill>
                          <a:latin typeface="Calibri"/>
                        </a:rPr>
                        <a:t>Famílias Acompanhadas</a:t>
                      </a:r>
                      <a:endParaRPr/>
                    </a:p>
                  </a:txBody>
                  <a:tcPr/>
                </a:tc>
              </a:tr>
              <a:tr h="1906200"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200">
                          <a:solidFill>
                            <a:srgbClr val="000000"/>
                          </a:solidFill>
                          <a:latin typeface="Calibri"/>
                        </a:rPr>
                        <a:t>Serviço de Proteção e Atendimento Integral à Família - Paif/CRAS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3200">
                          <a:solidFill>
                            <a:srgbClr val="000000"/>
                          </a:solidFill>
                          <a:latin typeface="Calibri"/>
                        </a:rPr>
                        <a:t>1.835</a:t>
                      </a:r>
                      <a:endParaRPr/>
                    </a:p>
                  </a:txBody>
                  <a:tcPr/>
                </a:tc>
              </a:tr>
              <a:tr h="2380320"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200">
                          <a:solidFill>
                            <a:srgbClr val="000000"/>
                          </a:solidFill>
                          <a:latin typeface="Calibri"/>
                        </a:rPr>
                        <a:t>Serviço de Proteção e Atendimento Especializado a Famílias e Indivíduos Paefi/CREAS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3200">
                          <a:solidFill>
                            <a:srgbClr val="000000"/>
                          </a:solidFill>
                          <a:latin typeface="Calibri"/>
                        </a:rPr>
                        <a:t>251</a:t>
                      </a:r>
                      <a:endParaRPr/>
                    </a:p>
                  </a:txBody>
                  <a:tcPr/>
                </a:tc>
              </a:tr>
              <a:tr h="483840"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20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320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b="1" lang="pt-BR" sz="3200">
                          <a:solidFill>
                            <a:srgbClr val="000000"/>
                          </a:solidFill>
                          <a:latin typeface="Calibri"/>
                        </a:rPr>
                        <a:t>2.086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7" name="CustomShape 4"/>
          <p:cNvSpPr/>
          <p:nvPr/>
        </p:nvSpPr>
        <p:spPr>
          <a:xfrm>
            <a:off x="107640" y="6581160"/>
            <a:ext cx="4032000" cy="2728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 sz="1200">
                <a:solidFill>
                  <a:srgbClr val="000000"/>
                </a:solidFill>
                <a:latin typeface="Calibri"/>
              </a:rPr>
              <a:t>Fonte: MDS, RMA/2015</a:t>
            </a:r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0" y="44640"/>
            <a:ext cx="9143640" cy="1372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t-BR" sz="4400">
                <a:solidFill>
                  <a:srgbClr val="000000"/>
                </a:solidFill>
                <a:latin typeface="Calibri"/>
              </a:rPr>
              <a:t>Transferência de Renda – jun/2016</a:t>
            </a:r>
            <a:r>
              <a:rPr b="1" lang="pt-BR" sz="4400">
                <a:solidFill>
                  <a:srgbClr val="000000"/>
                </a:solidFill>
                <a:latin typeface="Calibri"/>
              </a:rPr>
              <a:t>
</a:t>
            </a:r>
            <a:r>
              <a:rPr b="1" lang="pt-BR" sz="4400">
                <a:solidFill>
                  <a:srgbClr val="000000"/>
                </a:solidFill>
                <a:latin typeface="Calibri"/>
              </a:rPr>
              <a:t>Paraná</a:t>
            </a:r>
            <a:endParaRPr/>
          </a:p>
        </p:txBody>
      </p:sp>
      <p:graphicFrame>
        <p:nvGraphicFramePr>
          <p:cNvPr id="149" name="Table 2"/>
          <p:cNvGraphicFramePr/>
          <p:nvPr/>
        </p:nvGraphicFramePr>
        <p:xfrm>
          <a:off x="35640" y="1484640"/>
          <a:ext cx="9072720" cy="4619880"/>
        </p:xfrm>
        <a:graphic>
          <a:graphicData uri="http://schemas.openxmlformats.org/drawingml/2006/table">
            <a:tbl>
              <a:tblPr/>
              <a:tblGrid>
                <a:gridCol w="3594960"/>
                <a:gridCol w="5477760"/>
              </a:tblGrid>
              <a:tr h="1081440"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3600">
                          <a:solidFill>
                            <a:srgbClr val="000000"/>
                          </a:solidFill>
                          <a:latin typeface="Calibri"/>
                        </a:rPr>
                        <a:t>Famílias beneficiárias com marcação de Trabalho Infantil</a:t>
                      </a:r>
                      <a:endParaRPr/>
                    </a:p>
                  </a:txBody>
                  <a:tcPr/>
                </a:tc>
              </a:tr>
              <a:tr h="1179360"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600">
                          <a:solidFill>
                            <a:srgbClr val="000000"/>
                          </a:solidFill>
                          <a:latin typeface="Calibri"/>
                        </a:rPr>
                        <a:t>Bolsa Família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3600">
                          <a:solidFill>
                            <a:srgbClr val="000000"/>
                          </a:solidFill>
                          <a:latin typeface="Calibri"/>
                        </a:rPr>
                        <a:t>3.098</a:t>
                      </a:r>
                      <a:endParaRPr/>
                    </a:p>
                  </a:txBody>
                  <a:tcPr/>
                </a:tc>
              </a:tr>
              <a:tr h="1179360"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60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3600">
                          <a:solidFill>
                            <a:srgbClr val="000000"/>
                          </a:solidFill>
                          <a:latin typeface="Calibri"/>
                        </a:rPr>
                        <a:t>Bolsa PETI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3600">
                          <a:solidFill>
                            <a:srgbClr val="000000"/>
                          </a:solidFill>
                          <a:latin typeface="Calibri"/>
                        </a:rPr>
                        <a:t>2.019</a:t>
                      </a:r>
                      <a:endParaRPr/>
                    </a:p>
                  </a:txBody>
                  <a:tcPr/>
                </a:tc>
              </a:tr>
              <a:tr h="1179720"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60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3600">
                          <a:solidFill>
                            <a:srgbClr val="000000"/>
                          </a:solidFill>
                          <a:latin typeface="Calibri"/>
                        </a:rPr>
                        <a:t>5.117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