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7"/>
  </p:handoutMasterIdLst>
  <p:sldIdLst>
    <p:sldId id="264" r:id="rId2"/>
    <p:sldId id="283" r:id="rId3"/>
    <p:sldId id="313" r:id="rId4"/>
    <p:sldId id="309" r:id="rId5"/>
    <p:sldId id="310" r:id="rId6"/>
    <p:sldId id="311" r:id="rId7"/>
    <p:sldId id="315" r:id="rId8"/>
    <p:sldId id="316" r:id="rId9"/>
    <p:sldId id="312" r:id="rId10"/>
    <p:sldId id="308" r:id="rId11"/>
    <p:sldId id="314" r:id="rId12"/>
    <p:sldId id="317" r:id="rId13"/>
    <p:sldId id="307" r:id="rId14"/>
    <p:sldId id="318" r:id="rId15"/>
    <p:sldId id="319" r:id="rId16"/>
  </p:sldIdLst>
  <p:sldSz cx="9144000" cy="6858000" type="screen4x3"/>
  <p:notesSz cx="6858000" cy="9144000"/>
  <p:embeddedFontLst>
    <p:embeddedFont>
      <p:font typeface="Lucida Sans Unicode" pitchFamily="34" charset="0"/>
      <p:regular r:id="rId18"/>
    </p:embeddedFont>
    <p:embeddedFont>
      <p:font typeface="Comic Sans MS" pitchFamily="66" charset="0"/>
      <p:regular r:id="rId19"/>
      <p:bold r:id="rId20"/>
    </p:embeddedFont>
    <p:embeddedFont>
      <p:font typeface="Lucida Bright" pitchFamily="18" charset="0"/>
      <p:regular r:id="rId21"/>
      <p:bold r:id="rId22"/>
      <p:italic r:id="rId23"/>
      <p:boldItalic r:id="rId24"/>
    </p:embeddedFont>
    <p:embeddedFont>
      <p:font typeface="Akhbar MT" pitchFamily="2" charset="-78"/>
      <p:regular r:id="rId25"/>
      <p:bold r:id="rId26"/>
    </p:embeddedFont>
    <p:embeddedFont>
      <p:font typeface="PMingLiU" pitchFamily="18" charset="-120"/>
      <p:regular r:id="rId27"/>
    </p:embeddedFont>
    <p:embeddedFont>
      <p:font typeface="Lucida Sans" pitchFamily="34" charset="0"/>
      <p:regular r:id="rId28"/>
      <p:bold r:id="rId29"/>
      <p:italic r:id="rId30"/>
      <p:boldItalic r:id="rId31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33CC33"/>
    <a:srgbClr val="00CC00"/>
    <a:srgbClr val="CC3300"/>
    <a:srgbClr val="FF99FF"/>
    <a:srgbClr val="3399FF"/>
    <a:srgbClr val="33CC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3" autoAdjust="0"/>
    <p:restoredTop sz="97098" autoAdjust="0"/>
  </p:normalViewPr>
  <p:slideViewPr>
    <p:cSldViewPr>
      <p:cViewPr>
        <p:scale>
          <a:sx n="70" d="100"/>
          <a:sy n="70" d="100"/>
        </p:scale>
        <p:origin x="-14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B333516-147B-41B5-A8EC-FE816B55DB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C31B-5CD3-49B1-AFFF-F130A81725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62B32-0EFE-4194-8CEF-3ADF706845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0C67-83CD-44DD-BD4C-3A3557AE32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F29CD-7E56-47DA-A415-08FACC67F2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DA4C-889F-45BC-8805-1A14E16029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C9F8-E5E9-4288-B2A3-4EE97F2F1E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4F18-155E-4C34-9017-70C5821490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F8228-305E-438C-967F-03D6060DF8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A77F-CE50-4FD3-AF8E-248D30BBD8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E9043-EDA4-4423-8440-97D1137335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0F48B-9639-47CB-96FC-A5A8D65123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7D605E6-D291-4E24-AB05-F2A7E0B892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naeti@trabajo.gob.a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11188" y="2708275"/>
            <a:ext cx="7848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Avances de la Política Pública Argentina</a:t>
            </a:r>
          </a:p>
          <a:p>
            <a:pPr algn="ctr">
              <a:defRPr/>
            </a:pPr>
            <a:r>
              <a:rPr lang="es-ES_tradn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2006-2012 </a:t>
            </a:r>
          </a:p>
          <a:p>
            <a:pPr algn="ctr">
              <a:defRPr/>
            </a:pPr>
            <a:r>
              <a:rPr lang="es-ES_tradn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a la luz de la </a:t>
            </a:r>
          </a:p>
          <a:p>
            <a:pPr algn="ctr">
              <a:defRPr/>
            </a:pPr>
            <a:r>
              <a:rPr lang="es-ES_tradn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contra el Trabajo Infantil MERCOSUR 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  <a:p>
            <a:pPr algn="ctr">
              <a:lnSpc>
                <a:spcPct val="150000"/>
              </a:lnSpc>
              <a:spcBef>
                <a:spcPct val="500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4" name="Picture 17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2699792" y="547936"/>
            <a:ext cx="3601021" cy="17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Imagen 4" descr="Mercosul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2913"/>
            <a:ext cx="1141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42913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2"/>
          <p:cNvSpPr>
            <a:spLocks noChangeShapeType="1"/>
          </p:cNvSpPr>
          <p:nvPr/>
        </p:nvSpPr>
        <p:spPr bwMode="auto">
          <a:xfrm>
            <a:off x="0" y="1412875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pic>
        <p:nvPicPr>
          <p:cNvPr id="23556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436096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3084513" y="1519238"/>
            <a:ext cx="5519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 </a:t>
            </a:r>
            <a:endParaRPr lang="es-ES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3644900"/>
            <a:ext cx="86042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>
                <a:latin typeface="Lucida Sans Unicode" pitchFamily="34" charset="0"/>
              </a:rPr>
              <a:t>Diseño y ejecución de un </a:t>
            </a:r>
            <a:r>
              <a:rPr lang="es-ES" b="1" i="1">
                <a:latin typeface="Lucida Sans Unicode" pitchFamily="34" charset="0"/>
              </a:rPr>
              <a:t>Programa de Formación e Información sobre Trabajo Infantil</a:t>
            </a:r>
            <a:r>
              <a:rPr lang="es-ES" b="1">
                <a:latin typeface="Lucida Sans Unicode" pitchFamily="34" charset="0"/>
              </a:rPr>
              <a:t> </a:t>
            </a:r>
            <a:r>
              <a:rPr lang="es-ES">
                <a:latin typeface="Lucida Sans Unicode" pitchFamily="34" charset="0"/>
              </a:rPr>
              <a:t>destinado a Inspectores Laborales y actores sociales vinculados a áreas de infancia.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 i="1">
                <a:latin typeface="Lucida Sans Unicode" pitchFamily="34" charset="0"/>
              </a:rPr>
              <a:t>Jornadas de Capacitación y Formación</a:t>
            </a:r>
            <a:r>
              <a:rPr lang="es-ES">
                <a:latin typeface="Lucida Sans Unicode" pitchFamily="34" charset="0"/>
              </a:rPr>
              <a:t> a actores sociales diversos tanto a nivel nacional como provincial lo que permitió instalar la temática en las agendas locales de gobierno y la consideración del trabajo infantil como un tema de vulneración de derechos.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>
                <a:latin typeface="Lucida Sans Unicode" pitchFamily="34" charset="0"/>
              </a:rPr>
              <a:t>Elaboración del </a:t>
            </a:r>
            <a:r>
              <a:rPr lang="es-ES" b="1" i="1">
                <a:latin typeface="Lucida Sans Unicode" pitchFamily="34" charset="0"/>
              </a:rPr>
              <a:t>Mapa de Trabajo Infantil Agrícola</a:t>
            </a:r>
            <a:r>
              <a:rPr lang="es-ES">
                <a:latin typeface="Lucida Sans Unicode" pitchFamily="34" charset="0"/>
              </a:rPr>
              <a:t> en el territorio nacional, en forma conjunta con las Comisiones Provinciales que permitió coordinar acciones en territorio.</a:t>
            </a:r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179388" y="2276475"/>
            <a:ext cx="87487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AR" sz="1600" b="1" i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Ítem "e) de la Declaración:  "La constante actualización de información, a través de     encuestas, levamientos, mapeos, que permitan periódicas y efectivas tareas de diagnóstico“</a:t>
            </a:r>
            <a:endParaRPr lang="es-AR" sz="1600" b="1" i="1">
              <a:latin typeface="Lucida Sans Unicode" pitchFamily="34" charset="0"/>
              <a:ea typeface="Times New Roman" pitchFamily="18" charset="0"/>
              <a:cs typeface="Lucida Sans Unicode" pitchFamily="34" charset="0"/>
            </a:endParaRPr>
          </a:p>
        </p:txBody>
      </p:sp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250825" y="2997200"/>
            <a:ext cx="862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AR" altLang="zh-CN" sz="1600" b="1" i="1">
                <a:latin typeface="Lucida Sans Unicode" pitchFamily="34" charset="0"/>
                <a:ea typeface="PMingLiU" charset="-120"/>
                <a:cs typeface="Lucida Sans Unicode" pitchFamily="34" charset="0"/>
              </a:rPr>
              <a:t> Ítem l) la adopción de mecanismos e instrumentos estadísticos</a:t>
            </a:r>
          </a:p>
          <a:p>
            <a:r>
              <a:rPr lang="es-AR" altLang="zh-CN" sz="1600" b="1" i="1">
                <a:latin typeface="Lucida Sans Unicode" pitchFamily="34" charset="0"/>
                <a:ea typeface="PMingLiU" charset="-120"/>
                <a:cs typeface="Lucida Sans Unicode" pitchFamily="34" charset="0"/>
              </a:rPr>
              <a:t> homogéneos de recolección de datos sobre trabajo infantil entre los Estados Partes.</a:t>
            </a:r>
          </a:p>
        </p:txBody>
      </p:sp>
      <p:pic>
        <p:nvPicPr>
          <p:cNvPr id="13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42913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>
            <a:off x="0" y="1268413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pic>
        <p:nvPicPr>
          <p:cNvPr id="24580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508104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084513" y="1484313"/>
            <a:ext cx="551973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 </a:t>
            </a:r>
            <a:endParaRPr lang="es-ES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  <a:p>
            <a:pPr algn="r">
              <a:defRPr/>
            </a:pPr>
            <a:endParaRPr lang="es-ES" sz="2000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0" y="3309938"/>
            <a:ext cx="86042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endParaRPr lang="es-AR" sz="1600">
              <a:latin typeface="Lucida Sans Unicode" pitchFamily="34" charset="0"/>
            </a:endParaRPr>
          </a:p>
        </p:txBody>
      </p:sp>
      <p:sp>
        <p:nvSpPr>
          <p:cNvPr id="24583" name="12 Rectángulo"/>
          <p:cNvSpPr>
            <a:spLocks noChangeArrowheads="1"/>
          </p:cNvSpPr>
          <p:nvPr/>
        </p:nvSpPr>
        <p:spPr bwMode="auto">
          <a:xfrm>
            <a:off x="250825" y="3275013"/>
            <a:ext cx="792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Lucida Sans"/>
              </a:rPr>
              <a:t>Observatorio de Trabajo Infantil y Adolescente (SPyTEL-MTEySS) </a:t>
            </a:r>
            <a:endParaRPr lang="pt-BR">
              <a:latin typeface="Lucida Sans"/>
            </a:endParaRPr>
          </a:p>
        </p:txBody>
      </p:sp>
      <p:sp>
        <p:nvSpPr>
          <p:cNvPr id="24584" name="13 Rectángulo"/>
          <p:cNvSpPr>
            <a:spLocks noChangeArrowheads="1"/>
          </p:cNvSpPr>
          <p:nvPr/>
        </p:nvSpPr>
        <p:spPr bwMode="auto">
          <a:xfrm>
            <a:off x="250825" y="3617913"/>
            <a:ext cx="8281988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es-ES_tradnl" b="1" i="1" dirty="0"/>
          </a:p>
          <a:p>
            <a:pPr>
              <a:lnSpc>
                <a:spcPct val="80000"/>
              </a:lnSpc>
            </a:pPr>
            <a:r>
              <a:rPr lang="es-ES_tradnl" dirty="0">
                <a:latin typeface="Lucida Sans Unicode" pitchFamily="34" charset="0"/>
                <a:cs typeface="Lucida Sans Unicode" pitchFamily="34" charset="0"/>
              </a:rPr>
              <a:t>. Desarrollo de la primer encuesta específica sobre TI, </a:t>
            </a:r>
            <a:r>
              <a:rPr lang="es-ES_tradnl" b="1" dirty="0">
                <a:latin typeface="Lucida Sans Unicode" pitchFamily="34" charset="0"/>
                <a:cs typeface="Lucida Sans Unicode" pitchFamily="34" charset="0"/>
              </a:rPr>
              <a:t>EANNA 2004 y 2006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s-ES_tradnl" dirty="0">
                <a:latin typeface="Lucida Sans Unicode" pitchFamily="34" charset="0"/>
                <a:cs typeface="Lucida Sans Unicode" pitchFamily="34" charset="0"/>
              </a:rPr>
              <a:t>Desarrollo de </a:t>
            </a:r>
            <a:r>
              <a:rPr lang="es-ES_tradnl" b="1" dirty="0">
                <a:latin typeface="Lucida Sans Unicode" pitchFamily="34" charset="0"/>
                <a:cs typeface="Lucida Sans Unicode" pitchFamily="34" charset="0"/>
              </a:rPr>
              <a:t>estudios rápidos</a:t>
            </a:r>
            <a:r>
              <a:rPr lang="es-ES_tradnl" dirty="0">
                <a:latin typeface="Lucida Sans Unicode" pitchFamily="34" charset="0"/>
                <a:cs typeface="Lucida Sans Unicode" pitchFamily="34" charset="0"/>
              </a:rPr>
              <a:t>  a partir de la articulación con instituciones académicas y direcciones de estadísticas para el relevamiento de información en ámbitos locales (basurales, ladrilleras, etc.)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s-ES_tradnl" dirty="0">
                <a:latin typeface="Lucida Sans Unicode" pitchFamily="34" charset="0"/>
                <a:cs typeface="Lucida Sans Unicode" pitchFamily="34" charset="0"/>
              </a:rPr>
              <a:t>Capacitación y asistencia técnica en </a:t>
            </a:r>
            <a:r>
              <a:rPr lang="es-ES_tradnl" b="1" dirty="0">
                <a:latin typeface="Lucida Sans Unicode" pitchFamily="34" charset="0"/>
                <a:cs typeface="Lucida Sans Unicode" pitchFamily="34" charset="0"/>
              </a:rPr>
              <a:t>metodologías</a:t>
            </a:r>
            <a:r>
              <a:rPr lang="es-ES_tradnl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s-ES_tradnl" dirty="0" err="1">
                <a:latin typeface="Lucida Sans Unicode" pitchFamily="34" charset="0"/>
                <a:cs typeface="Lucida Sans Unicode" pitchFamily="34" charset="0"/>
              </a:rPr>
              <a:t>cuali</a:t>
            </a:r>
            <a:r>
              <a:rPr lang="es-ES_tradnl" dirty="0">
                <a:latin typeface="Lucida Sans Unicode" pitchFamily="34" charset="0"/>
                <a:cs typeface="Lucida Sans Unicode" pitchFamily="34" charset="0"/>
              </a:rPr>
              <a:t> y </a:t>
            </a:r>
            <a:r>
              <a:rPr lang="es-ES_tradnl" dirty="0" err="1">
                <a:latin typeface="Lucida Sans Unicode" pitchFamily="34" charset="0"/>
                <a:cs typeface="Lucida Sans Unicode" pitchFamily="34" charset="0"/>
              </a:rPr>
              <a:t>cuanti</a:t>
            </a:r>
            <a:r>
              <a:rPr lang="es-ES_tradnl" dirty="0">
                <a:latin typeface="Lucida Sans Unicode" pitchFamily="34" charset="0"/>
                <a:cs typeface="Lucida Sans Unicode" pitchFamily="34" charset="0"/>
              </a:rPr>
              <a:t> para el estudio y/o diagnóstico del TI </a:t>
            </a:r>
            <a:endParaRPr lang="es-ES_tradnl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s-ES_tradnl" dirty="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s-ES_tradnl" dirty="0">
                <a:latin typeface="Lucida Sans Unicode" pitchFamily="34" charset="0"/>
                <a:cs typeface="Lucida Sans Unicode" pitchFamily="34" charset="0"/>
              </a:rPr>
              <a:t>Dar visibilidad y </a:t>
            </a:r>
            <a:r>
              <a:rPr lang="es-ES_tradnl" b="1" dirty="0">
                <a:latin typeface="Lucida Sans Unicode" pitchFamily="34" charset="0"/>
                <a:cs typeface="Lucida Sans Unicode" pitchFamily="34" charset="0"/>
              </a:rPr>
              <a:t>difusión </a:t>
            </a:r>
            <a:r>
              <a:rPr lang="es-ES_tradnl" dirty="0">
                <a:latin typeface="Lucida Sans Unicode" pitchFamily="34" charset="0"/>
                <a:cs typeface="Lucida Sans Unicode" pitchFamily="34" charset="0"/>
              </a:rPr>
              <a:t>a las acciones de prevención y erradicación del trabajo infantil (Página WEB, Boletín informativo)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s-ES_tradnl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585" name="Rectangle 1"/>
          <p:cNvSpPr>
            <a:spLocks noChangeArrowheads="1"/>
          </p:cNvSpPr>
          <p:nvPr/>
        </p:nvSpPr>
        <p:spPr bwMode="auto">
          <a:xfrm>
            <a:off x="0" y="2133600"/>
            <a:ext cx="8748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AR" sz="1600" b="1" i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Ítem "e)   "La constante actualización de información, a través de encuestas, levamientos, mapeos, que permitan periódicas y efectivas tareas de diagnóstico</a:t>
            </a:r>
            <a:r>
              <a:rPr lang="es-AR" sz="1600" b="1" i="1">
                <a:solidFill>
                  <a:srgbClr val="000000"/>
                </a:solidFill>
                <a:latin typeface="Lucida Bright" pitchFamily="18" charset="0"/>
                <a:ea typeface="Times New Roman" pitchFamily="18" charset="0"/>
                <a:cs typeface="Arial" charset="0"/>
              </a:rPr>
              <a:t>"</a:t>
            </a:r>
            <a:endParaRPr lang="es-AR" sz="1600" b="1" i="1">
              <a:latin typeface="Lucida Bright" pitchFamily="18" charset="0"/>
              <a:cs typeface="Arial" charset="0"/>
            </a:endParaRPr>
          </a:p>
        </p:txBody>
      </p:sp>
      <p:sp>
        <p:nvSpPr>
          <p:cNvPr id="24586" name="Rectangle 2"/>
          <p:cNvSpPr>
            <a:spLocks noChangeArrowheads="1"/>
          </p:cNvSpPr>
          <p:nvPr/>
        </p:nvSpPr>
        <p:spPr bwMode="auto">
          <a:xfrm>
            <a:off x="250825" y="2636838"/>
            <a:ext cx="8378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AR" altLang="zh-CN" sz="1600" b="1" i="1">
                <a:latin typeface="Lucida Sans Unicode" pitchFamily="34" charset="0"/>
                <a:ea typeface="PMingLiU" charset="-120"/>
                <a:cs typeface="Lucida Sans Unicode" pitchFamily="34" charset="0"/>
              </a:rPr>
              <a:t>   Ítem l) la adopción de mecanismos e instrumentos estadísticos  homogéneos de recolección de datos sobre trabajo infantil entre los Estados Partes.</a:t>
            </a:r>
          </a:p>
        </p:txBody>
      </p:sp>
      <p:pic>
        <p:nvPicPr>
          <p:cNvPr id="15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60648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2"/>
          <p:cNvSpPr>
            <a:spLocks noChangeShapeType="1"/>
          </p:cNvSpPr>
          <p:nvPr/>
        </p:nvSpPr>
        <p:spPr bwMode="auto">
          <a:xfrm>
            <a:off x="0" y="1268413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pic>
        <p:nvPicPr>
          <p:cNvPr id="25604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795963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0" y="1519238"/>
            <a:ext cx="86042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_tradnl" sz="2000" b="1">
              <a:latin typeface="Lucida Sans Unicode" pitchFamily="34" charset="0"/>
            </a:endParaRPr>
          </a:p>
          <a:p>
            <a:pPr algn="ctr"/>
            <a:endParaRPr lang="es-ES">
              <a:latin typeface="Lucida Sans Unicode" pitchFamily="34" charset="0"/>
            </a:endParaRPr>
          </a:p>
        </p:txBody>
      </p:sp>
      <p:sp>
        <p:nvSpPr>
          <p:cNvPr id="25606" name="9 Rectángulo"/>
          <p:cNvSpPr>
            <a:spLocks noChangeArrowheads="1"/>
          </p:cNvSpPr>
          <p:nvPr/>
        </p:nvSpPr>
        <p:spPr bwMode="auto">
          <a:xfrm>
            <a:off x="179388" y="3284538"/>
            <a:ext cx="835342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2000" b="1" i="1">
                <a:latin typeface="Lucida Sans Unicode" pitchFamily="34" charset="0"/>
                <a:cs typeface="Lucida Sans Unicode" pitchFamily="34" charset="0"/>
              </a:rPr>
              <a:t>Módulo de Actividades de Niños, Niñas y Adolescentes, 2012</a:t>
            </a:r>
          </a:p>
          <a:p>
            <a:pPr algn="ctr">
              <a:lnSpc>
                <a:spcPct val="80000"/>
              </a:lnSpc>
            </a:pPr>
            <a:endParaRPr lang="es-ES_tradnl" sz="2400" b="1" i="1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es-ES">
                <a:latin typeface="Lucida Sans Unicode" pitchFamily="34" charset="0"/>
                <a:cs typeface="Lucida Sans Unicode" pitchFamily="34" charset="0"/>
              </a:rPr>
              <a:t>- Iniciativa interinstitucional entre el MTEySS, la SENAF, la CONAETI y el INDEC con las Direcciones Provinciales de Estadística</a:t>
            </a:r>
          </a:p>
          <a:p>
            <a:pPr>
              <a:lnSpc>
                <a:spcPct val="80000"/>
              </a:lnSpc>
            </a:pPr>
            <a:endParaRPr lang="es-ES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es-ES">
                <a:latin typeface="Lucida Sans Unicode" pitchFamily="34" charset="0"/>
                <a:cs typeface="Lucida Sans Unicode" pitchFamily="34" charset="0"/>
              </a:rPr>
              <a:t>-</a:t>
            </a:r>
            <a:r>
              <a:rPr lang="es-ES" b="1">
                <a:latin typeface="Lucida Sans Unicode" pitchFamily="34" charset="0"/>
                <a:cs typeface="Lucida Sans Unicode" pitchFamily="34" charset="0"/>
              </a:rPr>
              <a:t> objetivo : </a:t>
            </a:r>
            <a:r>
              <a:rPr lang="es-ES">
                <a:latin typeface="Lucida Sans Unicode" pitchFamily="34" charset="0"/>
                <a:cs typeface="Lucida Sans Unicode" pitchFamily="34" charset="0"/>
              </a:rPr>
              <a:t>complementar la información socio económica de la EPH-EAHU para la población de 5 a 17 años, relevando adicionalmente dimensiones vinculadas con el uso del tiempo libre, el acceso a tecnologías de la información y la participación en las tareas domésticas, en la producción para el autoconsumo, así como en las actividades económicas</a:t>
            </a:r>
          </a:p>
          <a:p>
            <a:pPr>
              <a:lnSpc>
                <a:spcPct val="80000"/>
              </a:lnSpc>
            </a:pPr>
            <a:r>
              <a:rPr lang="es-ES">
                <a:latin typeface="Lucida Sans Unicode" pitchFamily="34" charset="0"/>
                <a:cs typeface="Lucida Sans Unicode" pitchFamily="34" charset="0"/>
              </a:rPr>
              <a:t>- Diseño en base a la EANNA, recomendaciones CIET, IPEC/OIT</a:t>
            </a:r>
          </a:p>
          <a:p>
            <a:pPr>
              <a:lnSpc>
                <a:spcPct val="80000"/>
              </a:lnSpc>
            </a:pPr>
            <a:r>
              <a:rPr lang="es-ES">
                <a:latin typeface="Lucida Sans Unicode" pitchFamily="34" charset="0"/>
                <a:cs typeface="Lucida Sans Unicode" pitchFamily="34" charset="0"/>
              </a:rPr>
              <a:t>Capacidad de la Argentina para contar con indicadores plausibles de armonizar con el resto de países del MERCOSUR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933700" y="1343025"/>
            <a:ext cx="56705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 </a:t>
            </a:r>
            <a:endParaRPr lang="es-ES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152400" y="1671638"/>
            <a:ext cx="86042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_tradnl" sz="2000" b="1">
              <a:latin typeface="Lucida Sans Unicode" pitchFamily="34" charset="0"/>
            </a:endParaRPr>
          </a:p>
          <a:p>
            <a:pPr algn="ctr"/>
            <a:endParaRPr lang="es-ES">
              <a:latin typeface="Lucida Sans Unicode" pitchFamily="34" charset="0"/>
            </a:endParaRPr>
          </a:p>
        </p:txBody>
      </p:sp>
      <p:sp>
        <p:nvSpPr>
          <p:cNvPr id="25609" name="Rectangle 1"/>
          <p:cNvSpPr>
            <a:spLocks noChangeArrowheads="1"/>
          </p:cNvSpPr>
          <p:nvPr/>
        </p:nvSpPr>
        <p:spPr bwMode="auto">
          <a:xfrm>
            <a:off x="0" y="1989138"/>
            <a:ext cx="8748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AR" sz="1600" b="1" i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Ítem "e)   "La constante actualización de información, a través de encuestas, levamientos, mapeos, que permitan periódicas y efectivas tareas de diagnóstico</a:t>
            </a:r>
            <a:r>
              <a:rPr lang="es-AR" sz="1600" b="1" i="1">
                <a:solidFill>
                  <a:srgbClr val="000000"/>
                </a:solidFill>
                <a:latin typeface="Lucida Bright" pitchFamily="18" charset="0"/>
                <a:ea typeface="Times New Roman" pitchFamily="18" charset="0"/>
                <a:cs typeface="Arial" charset="0"/>
              </a:rPr>
              <a:t>"</a:t>
            </a:r>
            <a:endParaRPr lang="es-AR" sz="1600" b="1" i="1">
              <a:latin typeface="Lucida Bright" pitchFamily="18" charset="0"/>
              <a:cs typeface="Arial" charset="0"/>
            </a:endParaRPr>
          </a:p>
        </p:txBody>
      </p:sp>
      <p:sp>
        <p:nvSpPr>
          <p:cNvPr id="25610" name="14 Rectángulo"/>
          <p:cNvSpPr>
            <a:spLocks noChangeArrowheads="1"/>
          </p:cNvSpPr>
          <p:nvPr/>
        </p:nvSpPr>
        <p:spPr bwMode="auto">
          <a:xfrm>
            <a:off x="179388" y="2565400"/>
            <a:ext cx="8640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zh-CN" sz="1600" b="1" i="1">
                <a:latin typeface="Lucida Sans Unicode" pitchFamily="34" charset="0"/>
                <a:ea typeface="PMingLiU" charset="-120"/>
                <a:cs typeface="Lucida Sans Unicode" pitchFamily="34" charset="0"/>
              </a:rPr>
              <a:t>Ítem l) la adopción de mecanismos e instrumentos estadísticos</a:t>
            </a:r>
          </a:p>
          <a:p>
            <a:r>
              <a:rPr lang="es-AR" altLang="zh-CN" sz="1600" b="1" i="1">
                <a:latin typeface="Lucida Sans Unicode" pitchFamily="34" charset="0"/>
                <a:ea typeface="PMingLiU" charset="-120"/>
                <a:cs typeface="Lucida Sans Unicode" pitchFamily="34" charset="0"/>
              </a:rPr>
              <a:t> homogéneos de recolección de datos sobre trabajo infantil entre los Estados Partes.</a:t>
            </a:r>
          </a:p>
        </p:txBody>
      </p:sp>
      <p:pic>
        <p:nvPicPr>
          <p:cNvPr id="15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60648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Line 2"/>
          <p:cNvSpPr>
            <a:spLocks noChangeShapeType="1"/>
          </p:cNvSpPr>
          <p:nvPr/>
        </p:nvSpPr>
        <p:spPr bwMode="auto">
          <a:xfrm>
            <a:off x="0" y="1412875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pic>
        <p:nvPicPr>
          <p:cNvPr id="26628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795963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179388" y="3357563"/>
            <a:ext cx="82804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 dirty="0">
                <a:latin typeface="Lucida Sans Unicode" pitchFamily="34" charset="0"/>
              </a:rPr>
              <a:t>Elaboración de diferentes materiales tales como folletos, afiches, tarjetas. </a:t>
            </a:r>
            <a:endParaRPr lang="es-AR" dirty="0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AR" dirty="0">
                <a:latin typeface="Lucida Sans Unicode" pitchFamily="34" charset="0"/>
              </a:rPr>
              <a:t>Desarrollo y distribución del documental Institucional </a:t>
            </a:r>
            <a:r>
              <a:rPr lang="es-AR" b="1" dirty="0">
                <a:latin typeface="Lucida Sans Unicode" pitchFamily="34" charset="0"/>
              </a:rPr>
              <a:t>“Una realidad diferente es posible”</a:t>
            </a:r>
            <a:r>
              <a:rPr lang="es-AR" dirty="0">
                <a:latin typeface="Lucida Sans Unicode" pitchFamily="34" charset="0"/>
              </a:rPr>
              <a:t> que presenta el trabajo infantil en el ámbito agrícola. 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AR" dirty="0">
                <a:latin typeface="Lucida Sans Unicode" pitchFamily="34" charset="0"/>
              </a:rPr>
              <a:t>Establecimiento de redes de articulación con Medios de Comunicación locales y nacionales, y con ámbitos académicos y de estudio ( secundarios y universitarios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AR" dirty="0">
                <a:latin typeface="Lucida Sans Unicode" pitchFamily="34" charset="0"/>
              </a:rPr>
              <a:t>Formación-Información permanente a Periodistas gráficos y radiales (en colaboración de Periodismo Social )  .</a:t>
            </a: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250825" y="2381250"/>
            <a:ext cx="774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AR" b="1" i="1">
                <a:latin typeface="Lucida Sans Unicode" pitchFamily="34" charset="0"/>
                <a:cs typeface="Lucida Sans Unicode" pitchFamily="34" charset="0"/>
              </a:rPr>
              <a:t>Ítem f) la permanente sensibilización y concientización social</a:t>
            </a:r>
            <a:endParaRPr lang="es-ES_tradnl" sz="2400">
              <a:latin typeface="Lucida Sans Unicode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84513" y="1519238"/>
            <a:ext cx="5519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 </a:t>
            </a:r>
            <a:endParaRPr lang="es-ES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13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42913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795963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Line 2"/>
          <p:cNvSpPr>
            <a:spLocks noChangeShapeType="1"/>
          </p:cNvSpPr>
          <p:nvPr/>
        </p:nvSpPr>
        <p:spPr bwMode="auto">
          <a:xfrm>
            <a:off x="0" y="1412875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08175" y="1557338"/>
            <a:ext cx="66960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 </a:t>
            </a:r>
            <a:endParaRPr lang="es-ES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7654" name="9 Rectángulo"/>
          <p:cNvSpPr>
            <a:spLocks noChangeArrowheads="1"/>
          </p:cNvSpPr>
          <p:nvPr/>
        </p:nvSpPr>
        <p:spPr bwMode="auto">
          <a:xfrm>
            <a:off x="539750" y="2349500"/>
            <a:ext cx="763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 i="1">
                <a:latin typeface="Lucida Sans Unicode" pitchFamily="34" charset="0"/>
                <a:cs typeface="Lucida Sans Unicode" pitchFamily="34" charset="0"/>
              </a:rPr>
              <a:t>Ítem h) el fortalecimiento de los sistemas de monitoreo e inspección en el trabajo infantil;</a:t>
            </a:r>
            <a:br>
              <a:rPr lang="es-AR" b="1" i="1">
                <a:latin typeface="Lucida Sans Unicode" pitchFamily="34" charset="0"/>
                <a:cs typeface="Lucida Sans Unicode" pitchFamily="34" charset="0"/>
              </a:rPr>
            </a:br>
            <a:endParaRPr lang="pt-BR" b="1" i="1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655" name="10 Rectángulo"/>
          <p:cNvSpPr>
            <a:spLocks noChangeArrowheads="1"/>
          </p:cNvSpPr>
          <p:nvPr/>
        </p:nvSpPr>
        <p:spPr bwMode="auto">
          <a:xfrm>
            <a:off x="323850" y="3154363"/>
            <a:ext cx="78486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 dirty="0">
                <a:latin typeface="Lucida Sans Unicode" pitchFamily="34" charset="0"/>
              </a:rPr>
              <a:t>Articulación con la Coordinación  de Inspección y Monitoreo de Trabajo Infantil para </a:t>
            </a:r>
            <a:r>
              <a:rPr lang="es-ES" b="1" i="1" dirty="0">
                <a:latin typeface="Lucida Sans Unicode" pitchFamily="34" charset="0"/>
              </a:rPr>
              <a:t>capacitar en forma conjunta a Inspectores de Trabajo </a:t>
            </a:r>
            <a:r>
              <a:rPr lang="es-ES" dirty="0">
                <a:latin typeface="Lucida Sans Unicode" pitchFamily="34" charset="0"/>
              </a:rPr>
              <a:t> .</a:t>
            </a:r>
            <a:endParaRPr lang="es-ES" b="1" i="1" dirty="0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 dirty="0">
                <a:latin typeface="Lucida Sans Unicode" pitchFamily="34" charset="0"/>
              </a:rPr>
              <a:t>Diseño de circuito de derivación de denuncias recibidas por trabajo infantil con instrumento adecuados, con procesamiento informático que comunique a todo el país.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endParaRPr lang="es-ES" dirty="0">
              <a:latin typeface="Lucida Sans Unicode" pitchFamily="34" charset="0"/>
            </a:endParaRPr>
          </a:p>
        </p:txBody>
      </p:sp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42913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4499992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sp>
        <p:nvSpPr>
          <p:cNvPr id="28676" name="Line 2"/>
          <p:cNvSpPr>
            <a:spLocks noChangeShapeType="1"/>
          </p:cNvSpPr>
          <p:nvPr/>
        </p:nvSpPr>
        <p:spPr bwMode="auto">
          <a:xfrm>
            <a:off x="0" y="1412875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77" name="8 Rectángulo"/>
          <p:cNvSpPr>
            <a:spLocks noChangeArrowheads="1"/>
          </p:cNvSpPr>
          <p:nvPr/>
        </p:nvSpPr>
        <p:spPr bwMode="auto">
          <a:xfrm>
            <a:off x="323850" y="2133600"/>
            <a:ext cx="78486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s-ES" sz="3200">
                <a:latin typeface="Lucida Sans Unicode" pitchFamily="34" charset="0"/>
              </a:rPr>
              <a:t>GRACIAS !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endParaRPr lang="es-ES" b="1" i="1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endParaRPr lang="es-ES" b="1" i="1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s-ES" b="1" i="1">
                <a:latin typeface="Lucida Sans Unicode" pitchFamily="34" charset="0"/>
              </a:rPr>
              <a:t>Comisión Nacional para la Erradicación del Trabajo Infantil 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s-ES" b="1" i="1">
                <a:latin typeface="Lucida Sans Unicode" pitchFamily="34" charset="0"/>
              </a:rPr>
              <a:t>ARGENTINA (CONAETI) 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</a:pPr>
            <a:endParaRPr lang="es-ES" b="1" i="1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s-ES" b="1" i="1">
                <a:latin typeface="Lucida Sans Unicode" pitchFamily="34" charset="0"/>
              </a:rPr>
              <a:t>(011) 4310-5814/6362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s-ES" b="1" i="1">
                <a:latin typeface="Lucida Sans Unicode" pitchFamily="34" charset="0"/>
                <a:hlinkClick r:id="rId3"/>
              </a:rPr>
              <a:t>conaeti@trabajo.gob.ar</a:t>
            </a:r>
            <a:r>
              <a:rPr lang="es-ES" b="1" i="1">
                <a:latin typeface="Lucida Sans Unicode" pitchFamily="34" charset="0"/>
              </a:rPr>
              <a:t> 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</a:pPr>
            <a:endParaRPr lang="es-ES" b="1" i="1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</a:pPr>
            <a:endParaRPr lang="es-ES" b="1" i="1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endParaRPr lang="es-ES" b="1" i="1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endParaRPr lang="es-ES">
              <a:latin typeface="Lucida Sans Unicode" pitchFamily="34" charset="0"/>
            </a:endParaRPr>
          </a:p>
        </p:txBody>
      </p:sp>
      <p:pic>
        <p:nvPicPr>
          <p:cNvPr id="10" name="Imagen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42913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3"/>
          <p:cNvSpPr>
            <a:spLocks noChangeShapeType="1"/>
          </p:cNvSpPr>
          <p:nvPr/>
        </p:nvSpPr>
        <p:spPr bwMode="auto">
          <a:xfrm>
            <a:off x="0" y="1268413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 b="1">
                <a:latin typeface="Lucida Sans Unicode" pitchFamily="34" charset="0"/>
              </a:rPr>
              <a:t>Comisión Nacional para la Erradicación del Trabajo Infantil</a:t>
            </a:r>
            <a:endParaRPr lang="es-ES" sz="1600" b="1">
              <a:latin typeface="Lucida Sans Unicode" pitchFamily="34" charset="0"/>
            </a:endParaRPr>
          </a:p>
        </p:txBody>
      </p:sp>
      <p:pic>
        <p:nvPicPr>
          <p:cNvPr id="15364" name="Picture 17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795963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8420100" y="151923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es-ES" sz="2000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5366" name="Text Box 19"/>
          <p:cNvSpPr txBox="1">
            <a:spLocks noChangeArrowheads="1"/>
          </p:cNvSpPr>
          <p:nvPr/>
        </p:nvSpPr>
        <p:spPr bwMode="auto">
          <a:xfrm>
            <a:off x="468313" y="3741738"/>
            <a:ext cx="7632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>
                <a:latin typeface="Lucida Sans Unicode" pitchFamily="34" charset="0"/>
              </a:rPr>
              <a:t>Objetivo General</a:t>
            </a:r>
          </a:p>
          <a:p>
            <a:pPr algn="ctr"/>
            <a:endParaRPr lang="es-ES_tradnl" sz="1000" b="1">
              <a:latin typeface="Lucida Sans Unicode" pitchFamily="34" charset="0"/>
            </a:endParaRPr>
          </a:p>
          <a:p>
            <a:pPr algn="just"/>
            <a:r>
              <a:rPr lang="es-AR" sz="2000" b="1">
                <a:latin typeface="Lucida Sans Unicode" pitchFamily="34" charset="0"/>
              </a:rPr>
              <a:t>Prevenir y erradicar el trabajo infantil en todas sus formas y proteger el trabajo adolescente, a través del desarrollo de acciones que favorezcan la participación de los distintos actores sociales en todo el país.</a:t>
            </a:r>
            <a:endParaRPr lang="es-ES" sz="2000" b="1">
              <a:latin typeface="Lucida Sans Unicode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933700" y="1343025"/>
            <a:ext cx="56705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 </a:t>
            </a:r>
            <a:endParaRPr lang="es-ES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5368" name="13 Rectángulo"/>
          <p:cNvSpPr>
            <a:spLocks noChangeArrowheads="1"/>
          </p:cNvSpPr>
          <p:nvPr/>
        </p:nvSpPr>
        <p:spPr bwMode="auto">
          <a:xfrm>
            <a:off x="1042988" y="2420938"/>
            <a:ext cx="6624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>
                <a:latin typeface="Lucida Sans Unicode" pitchFamily="34" charset="0"/>
              </a:rPr>
              <a:t>Plan Nacional para la Prevención y Erradicación del Trabajo Infantil y la Protección de Trabajo adolescente</a:t>
            </a:r>
          </a:p>
          <a:p>
            <a:pPr algn="ctr"/>
            <a:r>
              <a:rPr lang="es-ES_tradnl" b="1">
                <a:latin typeface="Lucida Sans Unicode" pitchFamily="34" charset="0"/>
              </a:rPr>
              <a:t>(2010 – 2015)</a:t>
            </a:r>
          </a:p>
          <a:p>
            <a:pPr algn="ctr"/>
            <a:endParaRPr lang="es-ES_tradnl" sz="900" b="1">
              <a:latin typeface="Lucida Sans Unicode" pitchFamily="34" charset="0"/>
            </a:endParaRPr>
          </a:p>
          <a:p>
            <a:pPr algn="ctr"/>
            <a:endParaRPr lang="es-ES_tradnl" sz="900" b="1">
              <a:latin typeface="Lucida Sans Unicode" pitchFamily="34" charset="0"/>
            </a:endParaRPr>
          </a:p>
        </p:txBody>
      </p:sp>
      <p:pic>
        <p:nvPicPr>
          <p:cNvPr id="14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32656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Line 2"/>
          <p:cNvSpPr>
            <a:spLocks noChangeShapeType="1"/>
          </p:cNvSpPr>
          <p:nvPr/>
        </p:nvSpPr>
        <p:spPr bwMode="auto">
          <a:xfrm>
            <a:off x="0" y="1412875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pic>
        <p:nvPicPr>
          <p:cNvPr id="16388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004048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3084513" y="1519238"/>
            <a:ext cx="5519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 </a:t>
            </a:r>
            <a:endParaRPr lang="es-ES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395288" y="2924175"/>
            <a:ext cx="756126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endParaRPr lang="es-ES" dirty="0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es-ES" dirty="0">
                <a:latin typeface="Lucida Sans Unicode" pitchFamily="34" charset="0"/>
              </a:rPr>
              <a:t>la Ley Nº 26.390 </a:t>
            </a:r>
            <a:r>
              <a:rPr lang="es-E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de Prohibición del Trabajo Infantil y Protección del Trabajo Adolescente</a:t>
            </a:r>
            <a:r>
              <a:rPr lang="es-ES" dirty="0">
                <a:latin typeface="Lucida Sans Unicode" pitchFamily="34" charset="0"/>
              </a:rPr>
              <a:t> , en base a una propuesta de CONAETI  y su reglamentación. Eleva edad mínima de admisión al empleo  a 16 años.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endParaRPr lang="es-ES" dirty="0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es-AR" dirty="0">
                <a:latin typeface="Lucida Sans Unicode" pitchFamily="34" charset="0"/>
              </a:rPr>
              <a:t> Reglamentación del la Ley Nº 26.061 “Ley d</a:t>
            </a:r>
            <a:r>
              <a:rPr lang="es-ES" dirty="0">
                <a:latin typeface="Lucida Sans Unicode" pitchFamily="34" charset="0"/>
              </a:rPr>
              <a:t>e Protección Integral de los Derechos de las Niñas, Niños y Adolescentes”.</a:t>
            </a:r>
            <a:endParaRPr lang="es-AR" dirty="0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endParaRPr lang="es-AR" dirty="0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es-AR" dirty="0">
                <a:latin typeface="Lucida Sans Unicode" pitchFamily="34" charset="0"/>
              </a:rPr>
              <a:t>Inclusión de un Capítulo sobre trabajo infantil en el proyecto de reforma de la Ley de Trabajo Agrícola.</a:t>
            </a:r>
          </a:p>
        </p:txBody>
      </p: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395288" y="2206625"/>
            <a:ext cx="7773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AR" b="1">
                <a:solidFill>
                  <a:srgbClr val="000000"/>
                </a:solidFill>
                <a:latin typeface="Lucida Bright" pitchFamily="18" charset="0"/>
                <a:ea typeface="Times New Roman" pitchFamily="18" charset="0"/>
                <a:cs typeface="Akhbar MT"/>
              </a:rPr>
              <a:t> </a:t>
            </a:r>
            <a:r>
              <a:rPr lang="es-AR" b="1" i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Item a) de la Declaración: " La armonización normativa en relación </a:t>
            </a:r>
          </a:p>
          <a:p>
            <a:r>
              <a:rPr lang="es-AR" b="1" i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con los Convenios 138 y 182 de la OIT</a:t>
            </a:r>
            <a:r>
              <a:rPr lang="es-AR" sz="1000" b="1">
                <a:solidFill>
                  <a:srgbClr val="000000"/>
                </a:solidFill>
                <a:latin typeface="Lucida Bright" pitchFamily="18" charset="0"/>
                <a:ea typeface="Times New Roman" pitchFamily="18" charset="0"/>
                <a:cs typeface="Arial" charset="0"/>
              </a:rPr>
              <a:t>.</a:t>
            </a:r>
            <a:endParaRPr lang="es-AR" b="1">
              <a:latin typeface="Lucida Bright" pitchFamily="18" charset="0"/>
              <a:cs typeface="Arial" charset="0"/>
            </a:endParaRPr>
          </a:p>
        </p:txBody>
      </p:sp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856" y="404664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Line 2"/>
          <p:cNvSpPr>
            <a:spLocks noChangeShapeType="1"/>
          </p:cNvSpPr>
          <p:nvPr/>
        </p:nvSpPr>
        <p:spPr bwMode="auto">
          <a:xfrm>
            <a:off x="0" y="1412875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pic>
        <p:nvPicPr>
          <p:cNvPr id="17412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364088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084513" y="1519238"/>
            <a:ext cx="5519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 </a:t>
            </a:r>
            <a:endParaRPr lang="es-ES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  <a:p>
            <a:pPr algn="r">
              <a:defRPr/>
            </a:pPr>
            <a:endParaRPr lang="es-ES" sz="2000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3789363"/>
            <a:ext cx="57245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endParaRPr lang="es-ES" sz="1700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ES" sz="1700">
                <a:latin typeface="Lucida Sans Unicode" pitchFamily="34" charset="0"/>
              </a:rPr>
              <a:t>Creación y fortalecimiento de las Comisiones Provinciales conformada con actores claves, funcionarios del gobierno provincial, sindicatos, empresarios y representantes de las  áreas de Estadística, Educación y  Salud provinciales coordinada por área trabajo.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ES" sz="1700">
                <a:latin typeface="Lucida Sans Unicode" pitchFamily="34" charset="0"/>
              </a:rPr>
              <a:t>Impulso a los Encuentros Regionales de Comisiones Provinciales para el abordaje de problemáticas comunes en las 5 regiones del pais.</a:t>
            </a:r>
          </a:p>
          <a:p>
            <a:pPr algn="just">
              <a:spcBef>
                <a:spcPct val="20000"/>
              </a:spcBef>
              <a:buFont typeface="Wingdings" pitchFamily="2" charset="2"/>
              <a:buNone/>
            </a:pPr>
            <a:endParaRPr lang="es-ES" sz="1700">
              <a:latin typeface="Lucida Sans Unicode" pitchFamily="34" charset="0"/>
            </a:endParaRP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-73025" y="3286125"/>
            <a:ext cx="6300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>
                <a:latin typeface="Lucida Sans Unicode" pitchFamily="34" charset="0"/>
              </a:rPr>
              <a:t>Descentralización de la Ejecución del Plan Nacional :  COPRETI</a:t>
            </a:r>
          </a:p>
        </p:txBody>
      </p:sp>
      <p:pic>
        <p:nvPicPr>
          <p:cNvPr id="17416" name="Picture 12" descr="republicaargent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141663"/>
            <a:ext cx="21209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7189788" y="4868863"/>
            <a:ext cx="119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400" b="1">
                <a:latin typeface="Lucida Sans Unicode" pitchFamily="34" charset="0"/>
              </a:rPr>
              <a:t>23 COPRETI</a:t>
            </a:r>
            <a:endParaRPr lang="es-ES" sz="1400" b="1">
              <a:latin typeface="Lucida Sans Unicode" pitchFamily="34" charset="0"/>
            </a:endParaRPr>
          </a:p>
        </p:txBody>
      </p:sp>
      <p:sp>
        <p:nvSpPr>
          <p:cNvPr id="17418" name="Rectangle 1"/>
          <p:cNvSpPr>
            <a:spLocks noChangeArrowheads="1"/>
          </p:cNvSpPr>
          <p:nvPr/>
        </p:nvSpPr>
        <p:spPr bwMode="auto">
          <a:xfrm>
            <a:off x="0" y="2154238"/>
            <a:ext cx="85756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AR" b="1">
                <a:solidFill>
                  <a:srgbClr val="000000"/>
                </a:solidFill>
                <a:latin typeface="Lucida Bright" pitchFamily="18" charset="0"/>
                <a:ea typeface="Times New Roman" pitchFamily="18" charset="0"/>
                <a:cs typeface="Akhbar MT"/>
              </a:rPr>
              <a:t> </a:t>
            </a:r>
            <a:r>
              <a:rPr lang="es-AR" b="1">
                <a:ea typeface="Times New Roman" pitchFamily="18" charset="0"/>
                <a:cs typeface="Akhbar MT"/>
              </a:rPr>
              <a:t> </a:t>
            </a:r>
            <a:r>
              <a:rPr lang="es-AR" sz="1600" b="1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Ítem b) de la Declaración: "</a:t>
            </a:r>
            <a:r>
              <a:rPr lang="es-AR" sz="1600" b="1" i="1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La articulación y consecuente coordinación de acciones y esfuerzos de todos los actores sociales</a:t>
            </a:r>
            <a:r>
              <a:rPr lang="es-AR" sz="1600" b="1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;</a:t>
            </a:r>
            <a:r>
              <a:rPr lang="es-AR" sz="160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</a:p>
          <a:p>
            <a:r>
              <a:rPr lang="es-AR" sz="160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   </a:t>
            </a:r>
            <a:r>
              <a:rPr lang="es-AR" sz="1600" b="1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Ítem c) </a:t>
            </a:r>
            <a:r>
              <a:rPr lang="es-AR" sz="1600" b="1" i="1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la participación de las organizaciones de gobiernos, trabajadores       y   empleadores;</a:t>
            </a:r>
            <a:endParaRPr lang="es-AR" b="1">
              <a:latin typeface="Lucida Bright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" name="Imagen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42913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2"/>
          <p:cNvSpPr>
            <a:spLocks noChangeShapeType="1"/>
          </p:cNvSpPr>
          <p:nvPr/>
        </p:nvSpPr>
        <p:spPr bwMode="auto">
          <a:xfrm>
            <a:off x="0" y="1196752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pic>
        <p:nvPicPr>
          <p:cNvPr id="18436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436096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611188" y="3573016"/>
            <a:ext cx="77771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AR" dirty="0">
                <a:latin typeface="Lucida Sans Unicode" pitchFamily="34" charset="0"/>
              </a:rPr>
              <a:t>Incorporación a programas de reinserción escolar, fortalecimiento y seguimiento de los niños detectados en situación de trabajo por la Inspección del Trabajo.</a:t>
            </a:r>
            <a:endParaRPr lang="es-ES" dirty="0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AR" dirty="0">
                <a:latin typeface="Lucida Sans Unicode" pitchFamily="34" charset="0"/>
              </a:rPr>
              <a:t>Incorporación de la temática en la </a:t>
            </a:r>
            <a:r>
              <a:rPr lang="es-AR" dirty="0" err="1">
                <a:latin typeface="Lucida Sans Unicode" pitchFamily="34" charset="0"/>
              </a:rPr>
              <a:t>currícula</a:t>
            </a:r>
            <a:r>
              <a:rPr lang="es-AR" dirty="0">
                <a:latin typeface="Lucida Sans Unicode" pitchFamily="34" charset="0"/>
              </a:rPr>
              <a:t> de formación docente.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AR" dirty="0" smtClean="0">
                <a:latin typeface="Lucida Sans Unicode" pitchFamily="34" charset="0"/>
              </a:rPr>
              <a:t>Realización de Seminarios </a:t>
            </a:r>
            <a:r>
              <a:rPr lang="es-AR" dirty="0">
                <a:latin typeface="Lucida Sans Unicode" pitchFamily="34" charset="0"/>
              </a:rPr>
              <a:t>Regionales de Trabajo Infantil y Educación donde se acercó el saber universitario al trabajo diario de las </a:t>
            </a:r>
            <a:r>
              <a:rPr lang="es-AR" dirty="0" err="1">
                <a:latin typeface="Lucida Sans Unicode" pitchFamily="34" charset="0"/>
              </a:rPr>
              <a:t>ONG’s</a:t>
            </a:r>
            <a:r>
              <a:rPr lang="es-AR" dirty="0">
                <a:latin typeface="Lucida Sans Unicode" pitchFamily="34" charset="0"/>
              </a:rPr>
              <a:t> que abarcan ésta problemática </a:t>
            </a:r>
            <a:endParaRPr lang="es-AR" sz="1200" dirty="0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AR" dirty="0">
                <a:latin typeface="Lucida Sans Unicode" pitchFamily="34" charset="0"/>
              </a:rPr>
              <a:t>Incorporación del 12 de junio, Día Mundial y Nacional contra el trabajo infantil como Jornada obligatoria por parte del Consejo Federal de Educación</a:t>
            </a:r>
            <a:endParaRPr lang="es-ES" dirty="0">
              <a:latin typeface="Lucida Sans Unicode" pitchFamily="34" charset="0"/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539750" y="3284984"/>
            <a:ext cx="7777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s-ES_tradnl" b="1" dirty="0">
                <a:latin typeface="Lucida Sans Unicode" pitchFamily="34" charset="0"/>
              </a:rPr>
              <a:t>Educación y Trabajo Infantil</a:t>
            </a:r>
            <a:endParaRPr lang="es-ES_tradnl" dirty="0">
              <a:latin typeface="Lucida Sans Unicode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17800" y="1341438"/>
            <a:ext cx="58864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 </a:t>
            </a:r>
            <a:endParaRPr lang="es-ES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8440" name="12 Rectángulo"/>
          <p:cNvSpPr>
            <a:spLocks noChangeArrowheads="1"/>
          </p:cNvSpPr>
          <p:nvPr/>
        </p:nvSpPr>
        <p:spPr bwMode="auto">
          <a:xfrm>
            <a:off x="179388" y="2012950"/>
            <a:ext cx="80645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/>
              <a:t> </a:t>
            </a:r>
            <a:r>
              <a:rPr lang="es-AR" sz="1600" b="1">
                <a:latin typeface="Lucida Sans Unicode" pitchFamily="34" charset="0"/>
              </a:rPr>
              <a:t>Ítem b) de la Declaración: "</a:t>
            </a:r>
            <a:r>
              <a:rPr lang="es-AR" sz="1600" b="1" i="1">
                <a:latin typeface="Lucida Sans Unicode" pitchFamily="34" charset="0"/>
              </a:rPr>
              <a:t>La articulación y consecuente coordinación de acciones y esfuerzos de todos los actores sociales</a:t>
            </a:r>
            <a:r>
              <a:rPr lang="es-AR" sz="1600">
                <a:latin typeface="Lucida Sans Unicode" pitchFamily="34" charset="0"/>
              </a:rPr>
              <a:t>                   </a:t>
            </a:r>
          </a:p>
          <a:p>
            <a:r>
              <a:rPr lang="es-AR" sz="1600">
                <a:latin typeface="Lucida Sans Unicode" pitchFamily="34" charset="0"/>
              </a:rPr>
              <a:t>    </a:t>
            </a:r>
            <a:r>
              <a:rPr lang="es-AR" sz="1600" b="1">
                <a:latin typeface="Lucida Sans Unicode" pitchFamily="34" charset="0"/>
              </a:rPr>
              <a:t>Ítem d)</a:t>
            </a:r>
            <a:r>
              <a:rPr lang="es-AR" sz="1600" b="1" i="1">
                <a:latin typeface="Lucida Sans Unicode" pitchFamily="34" charset="0"/>
              </a:rPr>
              <a:t> la educación, salud y protección integral de los derechos del niño;</a:t>
            </a:r>
            <a:r>
              <a:rPr lang="es-AR" sz="1600">
                <a:latin typeface="Lucida Sans Unicode" pitchFamily="34" charset="0"/>
              </a:rPr>
              <a:t> </a:t>
            </a:r>
          </a:p>
          <a:p>
            <a:r>
              <a:rPr lang="es-AR" sz="1600">
                <a:latin typeface="Lucida Sans Unicode" pitchFamily="34" charset="0"/>
              </a:rPr>
              <a:t>      </a:t>
            </a:r>
            <a:r>
              <a:rPr lang="es-AR" sz="1600" b="1">
                <a:latin typeface="Lucida Sans Unicode" pitchFamily="34" charset="0"/>
              </a:rPr>
              <a:t>Ítem i)</a:t>
            </a:r>
            <a:r>
              <a:rPr lang="es-AR" sz="1600" b="1" i="1">
                <a:latin typeface="Lucida Sans Unicode" pitchFamily="34" charset="0"/>
              </a:rPr>
              <a:t> la articulación de políticas para la erradicación del trabajo infantil   con el sistema educativo;</a:t>
            </a:r>
          </a:p>
        </p:txBody>
      </p:sp>
      <p:pic>
        <p:nvPicPr>
          <p:cNvPr id="13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88640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2"/>
          <p:cNvSpPr>
            <a:spLocks noChangeShapeType="1"/>
          </p:cNvSpPr>
          <p:nvPr/>
        </p:nvSpPr>
        <p:spPr bwMode="auto">
          <a:xfrm>
            <a:off x="0" y="1268413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pic>
        <p:nvPicPr>
          <p:cNvPr id="19460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292080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250825" y="2060575"/>
            <a:ext cx="83534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s-AR" sz="1600" b="1">
                <a:latin typeface="Lucida Sans Unicode" pitchFamily="34" charset="0"/>
                <a:cs typeface="Lucida Sans Unicode" pitchFamily="34" charset="0"/>
              </a:rPr>
              <a:t>Ítem b) de la Declaración</a:t>
            </a:r>
            <a:r>
              <a:rPr lang="es-AR" sz="1600" b="1" i="1">
                <a:latin typeface="Lucida Sans Unicode" pitchFamily="34" charset="0"/>
                <a:cs typeface="Lucida Sans Unicode" pitchFamily="34" charset="0"/>
              </a:rPr>
              <a:t>: "La articulación y consecuente coordinación de acciones y esfuerzos de todos los actores sociales 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s-AR" sz="1600" b="1" i="1">
                <a:latin typeface="Lucida Sans Unicode" pitchFamily="34" charset="0"/>
                <a:cs typeface="Lucida Sans Unicode" pitchFamily="34" charset="0"/>
              </a:rPr>
              <a:t>    Ítem d) la educación, salud y protección integral de los derechos del niño;</a:t>
            </a:r>
            <a:r>
              <a:rPr lang="es-AR" sz="1600">
                <a:latin typeface="Lucida Sans Unicode" pitchFamily="34" charset="0"/>
                <a:cs typeface="Lucida Sans Unicode" pitchFamily="34" charset="0"/>
              </a:rPr>
              <a:t> </a:t>
            </a:r>
            <a:endParaRPr lang="es-AR" sz="1600" b="1" i="1">
              <a:latin typeface="Lucida Sans Unicode" pitchFamily="34" charset="0"/>
              <a:cs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</a:pPr>
            <a:endParaRPr lang="es-AR" sz="1600" b="1" i="1"/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323850" y="3168650"/>
            <a:ext cx="8208963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endParaRPr lang="es-AR" sz="1700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AR" sz="1700" b="1">
                <a:latin typeface="Lucida Sans Unicode" pitchFamily="34" charset="0"/>
              </a:rPr>
              <a:t>Convenio</a:t>
            </a:r>
            <a:r>
              <a:rPr lang="es-AR" sz="1700">
                <a:latin typeface="Lucida Sans Unicode" pitchFamily="34" charset="0"/>
              </a:rPr>
              <a:t> entre el Ministerio de Trabajo, Empleo y Seguridad Social, CONAETI  y Ministerio de Salud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 sz="1700">
                <a:latin typeface="Lucida Sans Unicode" pitchFamily="34" charset="0"/>
              </a:rPr>
              <a:t>Diseño de un </a:t>
            </a:r>
            <a:r>
              <a:rPr lang="es-ES" sz="1700" b="1">
                <a:latin typeface="Lucida Sans Unicode" pitchFamily="34" charset="0"/>
              </a:rPr>
              <a:t>Manual de Formación</a:t>
            </a:r>
            <a:r>
              <a:rPr lang="es-ES" sz="1700">
                <a:latin typeface="Lucida Sans Unicode" pitchFamily="34" charset="0"/>
              </a:rPr>
              <a:t> para los equipos de Salud en esta temática y desarrollo de 5 </a:t>
            </a:r>
            <a:r>
              <a:rPr lang="es-ES" sz="1700" b="1">
                <a:latin typeface="Lucida Sans Unicode" pitchFamily="34" charset="0"/>
              </a:rPr>
              <a:t>capacitaciones</a:t>
            </a:r>
            <a:r>
              <a:rPr lang="es-ES" sz="1700">
                <a:latin typeface="Lucida Sans Unicode" pitchFamily="34" charset="0"/>
              </a:rPr>
              <a:t> Regionales sobre Trabajo infantil y  Salud a agentes del equipo de Salud a fin de lograr que identifiquen en los niños, lesiones a causa del trabajo infantil-</a:t>
            </a:r>
            <a:endParaRPr lang="es-AR" sz="1200" b="1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 sz="1700">
                <a:latin typeface="Lucida Sans Unicode" pitchFamily="34" charset="0"/>
              </a:rPr>
              <a:t>Diseño de una propuesta de circuito de notificación obligatoria nacional sobre lesiones no intencionales vinculadas al trabajo infantil , Vigilancia epidemiológica. 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AR" sz="1700">
                <a:latin typeface="Lucida Sans Unicode" pitchFamily="34" charset="0"/>
              </a:rPr>
              <a:t>Incorporación de un ítem de trabajo infantil en la </a:t>
            </a:r>
            <a:r>
              <a:rPr lang="es-AR" sz="1700" b="1" i="1">
                <a:latin typeface="Lucida Sans Unicode" pitchFamily="34" charset="0"/>
              </a:rPr>
              <a:t>Historia Clínica Pediátrica Nacional </a:t>
            </a:r>
            <a:endParaRPr lang="es-ES" sz="1700" b="1" i="1">
              <a:latin typeface="Lucida Sans Unicode" pitchFamily="34" charset="0"/>
            </a:endParaRPr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0" y="3059113"/>
            <a:ext cx="8604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s-ES_tradnl" b="1">
                <a:latin typeface="Lucida Sans Unicode" pitchFamily="34" charset="0"/>
              </a:rPr>
              <a:t>Salud y Trabajo Infantil</a:t>
            </a:r>
            <a:endParaRPr lang="es-ES_tradnl">
              <a:latin typeface="Lucida Sans Unicode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500313" y="1341438"/>
            <a:ext cx="61039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</a:t>
            </a:r>
            <a:r>
              <a:rPr lang="es-ES_tradnl" sz="20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 </a:t>
            </a:r>
            <a:endParaRPr lang="es-ES" sz="2000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  <a:p>
            <a:pPr algn="r">
              <a:defRPr/>
            </a:pPr>
            <a:endParaRPr lang="es-ES" sz="2000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13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60648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2"/>
          <p:cNvSpPr>
            <a:spLocks noChangeShapeType="1"/>
          </p:cNvSpPr>
          <p:nvPr/>
        </p:nvSpPr>
        <p:spPr bwMode="auto">
          <a:xfrm>
            <a:off x="0" y="1412875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pic>
        <p:nvPicPr>
          <p:cNvPr id="20484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795963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250825" y="3573463"/>
            <a:ext cx="80660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spcAft>
                <a:spcPct val="20000"/>
              </a:spcAft>
            </a:pPr>
            <a:r>
              <a:rPr lang="es-AR" sz="1900" b="1">
                <a:latin typeface="Lucida Sans Unicode" pitchFamily="34" charset="0"/>
              </a:rPr>
              <a:t> Red de Empresas Contra el Trabajo Infantil</a:t>
            </a:r>
            <a:endParaRPr lang="es-AR" sz="1600" b="1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>
                <a:latin typeface="Lucida Sans Unicode" pitchFamily="34" charset="0"/>
              </a:rPr>
              <a:t>Creación de la Red de Empresas contra el Trabajo Infantil con más de 80 compañías y el asesoradas de OIT y UNICEF 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AR">
                <a:latin typeface="Lucida Sans Unicode" pitchFamily="34" charset="0"/>
              </a:rPr>
              <a:t>Creación, en el marco de la Red, del programa </a:t>
            </a:r>
            <a:r>
              <a:rPr lang="es-AR" b="1" i="1">
                <a:latin typeface="Lucida Sans Unicode" pitchFamily="34" charset="0"/>
              </a:rPr>
              <a:t>Jardines de Cosecha </a:t>
            </a:r>
            <a:r>
              <a:rPr lang="es-AR">
                <a:latin typeface="Lucida Sans Unicode" pitchFamily="34" charset="0"/>
              </a:rPr>
              <a:t>en las provincias de Salta, Jujuy, Misiones, Tucumán, San Juan. </a:t>
            </a:r>
            <a:endParaRPr lang="es-ES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>
                <a:latin typeface="Lucida Sans Unicode" pitchFamily="34" charset="0"/>
              </a:rPr>
              <a:t>Coordinación con el con Área de Empleo Rural para colaborar con el  Programa </a:t>
            </a:r>
            <a:r>
              <a:rPr lang="es-ES" b="1" i="1">
                <a:latin typeface="Lucida Sans Unicode" pitchFamily="34" charset="0"/>
              </a:rPr>
              <a:t>Buena Cosecha</a:t>
            </a:r>
            <a:r>
              <a:rPr lang="es-ES">
                <a:latin typeface="Lucida Sans Unicode" pitchFamily="34" charset="0"/>
              </a:rPr>
              <a:t> en Mendoza y para su replica en la provincia de San Juan y otras jurisdicciones 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908175" y="1557338"/>
            <a:ext cx="66960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 </a:t>
            </a:r>
            <a:endParaRPr lang="es-ES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0487" name="12 Rectángulo"/>
          <p:cNvSpPr>
            <a:spLocks noChangeArrowheads="1"/>
          </p:cNvSpPr>
          <p:nvPr/>
        </p:nvSpPr>
        <p:spPr bwMode="auto">
          <a:xfrm>
            <a:off x="395288" y="2205038"/>
            <a:ext cx="74898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s-AR" sz="1600" b="1" i="1">
                <a:latin typeface="Lucida Sans Unicode" pitchFamily="34" charset="0"/>
                <a:cs typeface="Lucida Sans Unicode" pitchFamily="34" charset="0"/>
              </a:rPr>
              <a:t>Ítem b) de la Declaración: "La articulación y consecuente coordinación de acciones y esfuerzos de todos los actores sociales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s-AR" sz="1600" b="1" i="1">
                <a:latin typeface="Lucida Sans Unicode" pitchFamily="34" charset="0"/>
                <a:cs typeface="Lucida Sans Unicode" pitchFamily="34" charset="0"/>
              </a:rPr>
              <a:t>Ítem c) la participación de las organizaciones de gobiernos, trabajadores y empleadores;</a:t>
            </a:r>
            <a:endParaRPr lang="es-AR" sz="1600" b="1" i="1"/>
          </a:p>
        </p:txBody>
      </p:sp>
      <p:pic>
        <p:nvPicPr>
          <p:cNvPr id="13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42913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Line 2"/>
          <p:cNvSpPr>
            <a:spLocks noChangeShapeType="1"/>
          </p:cNvSpPr>
          <p:nvPr/>
        </p:nvSpPr>
        <p:spPr bwMode="auto">
          <a:xfrm>
            <a:off x="0" y="1412875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pic>
        <p:nvPicPr>
          <p:cNvPr id="21508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795963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827088" y="3525838"/>
            <a:ext cx="748982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 sz="2000">
                <a:latin typeface="Lucida Sans Unicode" pitchFamily="34" charset="0"/>
              </a:rPr>
              <a:t>Coordinación con el </a:t>
            </a:r>
            <a:r>
              <a:rPr lang="es-ES" sz="2000" b="1">
                <a:latin typeface="Lucida Sans Unicode" pitchFamily="34" charset="0"/>
              </a:rPr>
              <a:t>Área de Seguridad Social </a:t>
            </a:r>
            <a:r>
              <a:rPr lang="es-ES" sz="2000">
                <a:latin typeface="Lucida Sans Unicode" pitchFamily="34" charset="0"/>
              </a:rPr>
              <a:t>para introducir la temática en los Convenios de </a:t>
            </a:r>
            <a:r>
              <a:rPr lang="es-ES" sz="2000" b="1">
                <a:latin typeface="Lucida Sans Unicode" pitchFamily="34" charset="0"/>
              </a:rPr>
              <a:t>Corresponsabilidad Gremial </a:t>
            </a:r>
            <a:r>
              <a:rPr lang="es-ES" sz="2000">
                <a:latin typeface="Lucida Sans Unicode" pitchFamily="34" charset="0"/>
              </a:rPr>
              <a:t>en acuerdo con el sector sindical por rama de actividad</a:t>
            </a: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AR" sz="2000">
                <a:latin typeface="Lucida Sans Unicode" pitchFamily="34" charset="0"/>
              </a:rPr>
              <a:t>Coordinación con el Ministerio de Turismo para incorporar la temática en </a:t>
            </a:r>
            <a:r>
              <a:rPr lang="es-AR" sz="2000" b="1">
                <a:latin typeface="Lucida Sans Unicode" pitchFamily="34" charset="0"/>
              </a:rPr>
              <a:t>Código de Conducta Nacional para la Protección de los Derechos de Niñas, Niños y Adolescentes en Viajes y Turismo</a:t>
            </a:r>
            <a:r>
              <a:rPr lang="es-AR" sz="2000">
                <a:latin typeface="Lucida Sans Unicode" pitchFamily="34" charset="0"/>
              </a:rPr>
              <a:t>.</a:t>
            </a:r>
            <a:endParaRPr lang="es-ES" sz="2000">
              <a:latin typeface="Lucida Sans Unicode" pitchFamily="34" charset="0"/>
            </a:endParaRPr>
          </a:p>
        </p:txBody>
      </p:sp>
      <p:sp>
        <p:nvSpPr>
          <p:cNvPr id="21510" name="11 Rectángulo"/>
          <p:cNvSpPr>
            <a:spLocks noChangeArrowheads="1"/>
          </p:cNvSpPr>
          <p:nvPr/>
        </p:nvSpPr>
        <p:spPr bwMode="auto">
          <a:xfrm>
            <a:off x="323850" y="2276475"/>
            <a:ext cx="77771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b="1" i="1">
                <a:latin typeface="Lucida Sans Unicode" pitchFamily="34" charset="0"/>
                <a:cs typeface="Lucida Sans Unicode" pitchFamily="34" charset="0"/>
              </a:rPr>
              <a:t>Ítem b) de la Declaración: "La articulación y consecuente coordinación de acciones y esfuerzos de todos los actores sociales </a:t>
            </a:r>
          </a:p>
          <a:p>
            <a:r>
              <a:rPr lang="es-AR" b="1" i="1">
                <a:latin typeface="Lucida Sans Unicode" pitchFamily="34" charset="0"/>
                <a:cs typeface="Lucida Sans Unicode" pitchFamily="34" charset="0"/>
              </a:rPr>
              <a:t>    Ítem c) la participación de las organizaciones de gobiernos,                  	trabajadores y empleadores</a:t>
            </a:r>
            <a:endParaRPr lang="pt-BR"/>
          </a:p>
        </p:txBody>
      </p:sp>
      <p:sp>
        <p:nvSpPr>
          <p:cNvPr id="13" name="12 Rectángulo"/>
          <p:cNvSpPr/>
          <p:nvPr/>
        </p:nvSpPr>
        <p:spPr>
          <a:xfrm>
            <a:off x="2286000" y="1484313"/>
            <a:ext cx="6318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 </a:t>
            </a:r>
            <a:endParaRPr lang="es-ES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42913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2"/>
          <p:cNvSpPr>
            <a:spLocks noChangeShapeType="1"/>
          </p:cNvSpPr>
          <p:nvPr/>
        </p:nvSpPr>
        <p:spPr bwMode="auto">
          <a:xfrm>
            <a:off x="0" y="1268413"/>
            <a:ext cx="8675688" cy="0"/>
          </a:xfrm>
          <a:prstGeom prst="line">
            <a:avLst/>
          </a:prstGeom>
          <a:noFill/>
          <a:ln w="76200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 flipH="1" flipV="1">
            <a:off x="8675688" y="0"/>
            <a:ext cx="468312" cy="6858000"/>
          </a:xfrm>
          <a:prstGeom prst="rect">
            <a:avLst/>
          </a:prstGeom>
          <a:solidFill>
            <a:srgbClr val="00CC66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s-AR" sz="1600">
                <a:latin typeface="Lucida Sans Unicode" pitchFamily="34" charset="0"/>
              </a:rPr>
              <a:t>Comisión Nacional para la Erradicación del Trabajo Infantil</a:t>
            </a:r>
            <a:endParaRPr lang="es-ES" sz="1600">
              <a:latin typeface="Lucida Sans Unicode" pitchFamily="34" charset="0"/>
            </a:endParaRPr>
          </a:p>
        </p:txBody>
      </p:sp>
      <p:pic>
        <p:nvPicPr>
          <p:cNvPr id="22532" name="Picture 8" descr="afiche TI"/>
          <p:cNvPicPr>
            <a:picLocks noChangeAspect="1" noChangeArrowheads="1"/>
          </p:cNvPicPr>
          <p:nvPr/>
        </p:nvPicPr>
        <p:blipFill>
          <a:blip r:embed="rId2" cstate="print"/>
          <a:srcRect l="59615" t="88750" r="9604"/>
          <a:stretch>
            <a:fillRect/>
          </a:stretch>
        </p:blipFill>
        <p:spPr bwMode="auto">
          <a:xfrm>
            <a:off x="5436096" y="115888"/>
            <a:ext cx="23050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3084513" y="1412875"/>
            <a:ext cx="5519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Principales Logros 2006-2012 a la luz de la </a:t>
            </a:r>
          </a:p>
          <a:p>
            <a:pPr algn="r">
              <a:defRPr/>
            </a:pPr>
            <a:r>
              <a:rPr lang="es-ES_tradnl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Primera Declaración de Presidentes MERCOSUR </a:t>
            </a:r>
            <a:endParaRPr lang="es-ES" b="1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323850" y="3357563"/>
            <a:ext cx="80645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endParaRPr lang="es-ES" sz="700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 b="1">
                <a:latin typeface="Lucida Sans Unicode" pitchFamily="34" charset="0"/>
              </a:rPr>
              <a:t>Asistencia Técnica </a:t>
            </a:r>
            <a:r>
              <a:rPr lang="es-ES">
                <a:latin typeface="Lucida Sans Unicode" pitchFamily="34" charset="0"/>
              </a:rPr>
              <a:t>a los Programas de Erradicación del Trabajo infantil que llevan adelante entre otros la Fundación Telefónica con el Programa Proniño , la Asociación CONCIENCIA con los Programa Porvenir en Salta, Jujuy y Misiones,  acompañados por la Cámara del Tabaco de Salta, la de Jujuy y de la Cooperativa del tabaco de Misiones.</a:t>
            </a:r>
            <a:endParaRPr lang="es-ES" sz="700">
              <a:latin typeface="Lucida Sans Unicode" pitchFamily="34" charset="0"/>
            </a:endParaRPr>
          </a:p>
          <a:p>
            <a:pPr algn="just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es-ES">
                <a:latin typeface="Lucida Sans Unicode" pitchFamily="34" charset="0"/>
              </a:rPr>
              <a:t>Articulación de actores claves del Sector Salud como la </a:t>
            </a:r>
            <a:r>
              <a:rPr lang="es-ES" b="1">
                <a:latin typeface="Lucida Sans Unicode" pitchFamily="34" charset="0"/>
              </a:rPr>
              <a:t>Sociedad Argentina de Pediatría, Federación de Enfermería y Asociación Toxicológica,</a:t>
            </a:r>
            <a:r>
              <a:rPr lang="es-ES">
                <a:latin typeface="Lucida Sans Unicode" pitchFamily="34" charset="0"/>
              </a:rPr>
              <a:t> entre otros.</a:t>
            </a:r>
          </a:p>
        </p:txBody>
      </p:sp>
      <p:sp>
        <p:nvSpPr>
          <p:cNvPr id="22535" name="11 Rectángulo"/>
          <p:cNvSpPr>
            <a:spLocks noChangeArrowheads="1"/>
          </p:cNvSpPr>
          <p:nvPr/>
        </p:nvSpPr>
        <p:spPr bwMode="auto">
          <a:xfrm>
            <a:off x="179388" y="2135188"/>
            <a:ext cx="842486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s-AR" b="1" i="1">
                <a:latin typeface="Lucida Sans Unicode" pitchFamily="34" charset="0"/>
                <a:cs typeface="Lucida Sans Unicode" pitchFamily="34" charset="0"/>
              </a:rPr>
              <a:t>Ítem b) de la Declaración: "La articulación y consecuente coordinación de acciones y esfuerzos de todos los actores sociales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s-AR" b="1" i="1">
                <a:latin typeface="Lucida Sans Unicode" pitchFamily="34" charset="0"/>
                <a:cs typeface="Lucida Sans Unicode" pitchFamily="34" charset="0"/>
              </a:rPr>
              <a:t>     Ítem g) el fortalecimiento de las redes sociales</a:t>
            </a:r>
            <a:r>
              <a:rPr lang="es-AR" i="1">
                <a:latin typeface="Lucida Sans Unicode" pitchFamily="34" charset="0"/>
                <a:cs typeface="Lucida Sans Unicode" pitchFamily="34" charset="0"/>
              </a:rPr>
              <a:t>;</a:t>
            </a:r>
            <a:r>
              <a:rPr lang="es-AR"/>
              <a:t/>
            </a:r>
            <a:br>
              <a:rPr lang="es-AR"/>
            </a:br>
            <a:endParaRPr lang="es-AR" b="1" i="1"/>
          </a:p>
        </p:txBody>
      </p:sp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32656"/>
            <a:ext cx="1143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1694</Words>
  <Application>Microsoft Office PowerPoint</Application>
  <PresentationFormat>Presentación en pantalla (4:3)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Lucida Sans Unicode</vt:lpstr>
      <vt:lpstr>Comic Sans MS</vt:lpstr>
      <vt:lpstr>Wingdings</vt:lpstr>
      <vt:lpstr>Lucida Bright</vt:lpstr>
      <vt:lpstr>Times New Roman</vt:lpstr>
      <vt:lpstr>Akhbar MT</vt:lpstr>
      <vt:lpstr>PMingLiU</vt:lpstr>
      <vt:lpstr>Lucida Sans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D'Arezzo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Mely</dc:creator>
  <cp:lastModifiedBy>Abigail</cp:lastModifiedBy>
  <cp:revision>88</cp:revision>
  <dcterms:created xsi:type="dcterms:W3CDTF">2011-06-10T03:33:37Z</dcterms:created>
  <dcterms:modified xsi:type="dcterms:W3CDTF">2012-11-07T04:18:08Z</dcterms:modified>
</cp:coreProperties>
</file>