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660"/>
  </p:normalViewPr>
  <p:slideViewPr>
    <p:cSldViewPr>
      <p:cViewPr>
        <p:scale>
          <a:sx n="121" d="100"/>
          <a:sy n="121" d="100"/>
        </p:scale>
        <p:origin x="-480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4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12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1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7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8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79" indent="0">
              <a:buNone/>
              <a:defRPr sz="1600" b="1"/>
            </a:lvl5pPr>
            <a:lvl6pPr marL="2285724" indent="0">
              <a:buNone/>
              <a:defRPr sz="1600" b="1"/>
            </a:lvl6pPr>
            <a:lvl7pPr marL="2742869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30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5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1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90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79" indent="0">
              <a:buNone/>
              <a:defRPr sz="2000"/>
            </a:lvl5pPr>
            <a:lvl6pPr marL="2285724" indent="0">
              <a:buNone/>
              <a:defRPr sz="2000"/>
            </a:lvl6pPr>
            <a:lvl7pPr marL="2742869" indent="0">
              <a:buNone/>
              <a:defRPr sz="2000"/>
            </a:lvl7pPr>
            <a:lvl8pPr marL="3200014" indent="0">
              <a:buNone/>
              <a:defRPr sz="2000"/>
            </a:lvl8pPr>
            <a:lvl9pPr marL="365715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79" indent="0">
              <a:buNone/>
              <a:defRPr sz="900"/>
            </a:lvl5pPr>
            <a:lvl6pPr marL="2285724" indent="0">
              <a:buNone/>
              <a:defRPr sz="900"/>
            </a:lvl6pPr>
            <a:lvl7pPr marL="2742869" indent="0">
              <a:buNone/>
              <a:defRPr sz="900"/>
            </a:lvl7pPr>
            <a:lvl8pPr marL="3200014" indent="0">
              <a:buNone/>
              <a:defRPr sz="900"/>
            </a:lvl8pPr>
            <a:lvl9pPr marL="3657159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D33D4324-3805-4895-BB01-31B4714B40F2}" type="datetimeFigureOut">
              <a:rPr lang="pt-BR" smtClean="0"/>
              <a:pPr/>
              <a:t>26/03/2013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3C36A830-19D4-4EFE-8EFA-A79BEF5518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6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0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5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7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2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7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2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6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42930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100" dirty="0" smtClean="0">
                <a:cs typeface="Aharoni" pitchFamily="2" charset="-79"/>
              </a:rPr>
              <a:t>POLÍTICA NACIONAL DE EDUCAÇÃO </a:t>
            </a:r>
          </a:p>
          <a:p>
            <a:pPr algn="ctr"/>
            <a:r>
              <a:rPr lang="pt-BR" sz="3600" b="1" spc="100" dirty="0" smtClean="0">
                <a:cs typeface="Aharoni" pitchFamily="2" charset="-79"/>
              </a:rPr>
              <a:t>PERMANENTE DO SUAS</a:t>
            </a:r>
            <a:endParaRPr lang="pt-BR" sz="3600" b="1" spc="100" dirty="0">
              <a:cs typeface="Aharoni" pitchFamily="2" charset="-79"/>
            </a:endParaRPr>
          </a:p>
        </p:txBody>
      </p:sp>
      <p:pic>
        <p:nvPicPr>
          <p:cNvPr id="5" name="Picture 3" descr="Logo_SUAS_P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3020856" cy="38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896544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pt-BR" sz="2400" b="1" dirty="0" smtClean="0"/>
              <a:t>BASEADA NAS SEGUINTES DIRETRIZES E PRINCÍPIOS:</a:t>
            </a:r>
          </a:p>
          <a:p>
            <a:pPr marL="457200" indent="-457200" algn="just">
              <a:buNone/>
            </a:pPr>
            <a:endParaRPr lang="pt-BR" sz="2400" b="1" dirty="0" smtClean="0"/>
          </a:p>
          <a:p>
            <a:pPr marL="457200" indent="-457200" algn="just"/>
            <a:r>
              <a:rPr lang="pt-BR" sz="2400" dirty="0" smtClean="0"/>
              <a:t>A centralidade </a:t>
            </a:r>
            <a:r>
              <a:rPr lang="pt-BR" sz="2400" dirty="0"/>
              <a:t>dos processos de trabalho e das práticas </a:t>
            </a:r>
            <a:r>
              <a:rPr lang="pt-BR" sz="2400" dirty="0" smtClean="0"/>
              <a:t>profissionais;</a:t>
            </a:r>
          </a:p>
          <a:p>
            <a:pPr marL="457200" indent="-457200" algn="just">
              <a:buNone/>
            </a:pPr>
            <a:endParaRPr lang="pt-BR" sz="1000" dirty="0" smtClean="0"/>
          </a:p>
          <a:p>
            <a:pPr marL="457200" indent="-457200" algn="just"/>
            <a:r>
              <a:rPr lang="pt-BR" sz="2400" dirty="0" smtClean="0"/>
              <a:t>O </a:t>
            </a:r>
            <a:r>
              <a:rPr lang="pt-BR" sz="2400" dirty="0"/>
              <a:t>princípio da </a:t>
            </a:r>
            <a:r>
              <a:rPr lang="pt-BR" sz="2400" dirty="0" smtClean="0"/>
              <a:t>interdisciplinaridade;</a:t>
            </a:r>
            <a:endParaRPr lang="pt-BR" sz="1000" dirty="0" smtClean="0"/>
          </a:p>
          <a:p>
            <a:pPr marL="457200" indent="-457200" algn="just">
              <a:buNone/>
            </a:pPr>
            <a:endParaRPr lang="pt-BR" sz="1000" dirty="0"/>
          </a:p>
          <a:p>
            <a:pPr marL="457200" indent="-457200" algn="just"/>
            <a:r>
              <a:rPr lang="pt-BR" sz="2400" dirty="0"/>
              <a:t>O princípio da aprendizagem significativa</a:t>
            </a:r>
            <a:r>
              <a:rPr lang="pt-BR" sz="2400" dirty="0" smtClean="0"/>
              <a:t>;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marL="457200" indent="-457200" algn="just"/>
            <a:r>
              <a:rPr lang="pt-BR" sz="2400" dirty="0" smtClean="0"/>
              <a:t>O princípio da historicidade;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marL="457200" indent="-457200" algn="just">
              <a:buNone/>
            </a:pPr>
            <a:endParaRPr lang="pt-BR" sz="500" dirty="0"/>
          </a:p>
          <a:p>
            <a:pPr marL="457200" indent="-457200" algn="just"/>
            <a:r>
              <a:rPr lang="pt-BR" sz="2400" dirty="0" smtClean="0"/>
              <a:t>O desenvolvimento das </a:t>
            </a:r>
            <a:r>
              <a:rPr lang="pt-BR" sz="2400" dirty="0"/>
              <a:t>capacidades e competências requeridas pelo </a:t>
            </a:r>
            <a:r>
              <a:rPr lang="pt-BR" sz="2400" dirty="0" smtClean="0"/>
              <a:t>SUAS.</a:t>
            </a:r>
            <a:endParaRPr lang="pt-BR" sz="2400" dirty="0"/>
          </a:p>
          <a:p>
            <a:pPr algn="just">
              <a:buFont typeface="+mj-lt"/>
              <a:buAutoNum type="alphaUcPeriod"/>
            </a:pPr>
            <a:endParaRPr lang="pt-BR" sz="2400" b="1" dirty="0"/>
          </a:p>
          <a:p>
            <a:pPr algn="just">
              <a:buAutoNum type="alphaUcPeriod"/>
            </a:pPr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051720" y="188640"/>
            <a:ext cx="5501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PERSPECTIVA PEDAGÓGICA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0299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dirty="0"/>
          </a:p>
          <a:p>
            <a:pPr marL="0" indent="0" algn="just"/>
            <a:r>
              <a:rPr lang="pt-BR" sz="2400" dirty="0" smtClean="0"/>
              <a:t> Percurso </a:t>
            </a:r>
            <a:r>
              <a:rPr lang="pt-BR" sz="2400" dirty="0"/>
              <a:t>Formativo </a:t>
            </a:r>
            <a:r>
              <a:rPr lang="pt-BR" sz="2400" dirty="0" smtClean="0"/>
              <a:t>– Gestão </a:t>
            </a:r>
            <a:r>
              <a:rPr lang="pt-BR" sz="2400" dirty="0"/>
              <a:t>do </a:t>
            </a:r>
            <a:r>
              <a:rPr lang="pt-BR" sz="2400" dirty="0" smtClean="0"/>
              <a:t>SUAS;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/>
            <a:r>
              <a:rPr lang="pt-BR" sz="2400" dirty="0" smtClean="0"/>
              <a:t> Percurso </a:t>
            </a:r>
            <a:r>
              <a:rPr lang="pt-BR" sz="2400" dirty="0"/>
              <a:t>Formativo </a:t>
            </a:r>
            <a:r>
              <a:rPr lang="pt-BR" sz="2400" dirty="0" smtClean="0"/>
              <a:t>– Provimento </a:t>
            </a:r>
            <a:r>
              <a:rPr lang="pt-BR" sz="2400" dirty="0"/>
              <a:t>de Serviços e Benefícios </a:t>
            </a:r>
            <a:r>
              <a:rPr lang="pt-BR" sz="2400" dirty="0" err="1" smtClean="0"/>
              <a:t>Socioassistenciais</a:t>
            </a:r>
            <a:r>
              <a:rPr lang="pt-BR" sz="2400" dirty="0" smtClean="0"/>
              <a:t>;</a:t>
            </a:r>
          </a:p>
          <a:p>
            <a:pPr marL="0" indent="0" algn="just"/>
            <a:endParaRPr lang="pt-BR" sz="2400" dirty="0" smtClean="0"/>
          </a:p>
          <a:p>
            <a:pPr marL="0" indent="0" algn="just"/>
            <a:r>
              <a:rPr lang="pt-BR" sz="2400" dirty="0" smtClean="0"/>
              <a:t> Percurso </a:t>
            </a:r>
            <a:r>
              <a:rPr lang="pt-BR" sz="2400" dirty="0"/>
              <a:t>Formativo </a:t>
            </a:r>
            <a:r>
              <a:rPr lang="pt-BR" sz="2400" dirty="0" smtClean="0"/>
              <a:t>– Controle Social </a:t>
            </a:r>
            <a:r>
              <a:rPr lang="pt-BR" sz="2400" dirty="0"/>
              <a:t>do </a:t>
            </a:r>
            <a:r>
              <a:rPr lang="pt-BR" sz="2400" dirty="0" smtClean="0"/>
              <a:t>SUAS.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91661" y="260648"/>
            <a:ext cx="5139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PERCURSOS FORMATIVOS</a:t>
            </a:r>
          </a:p>
        </p:txBody>
      </p:sp>
    </p:spTree>
    <p:extLst>
      <p:ext uri="{BB962C8B-B14F-4D97-AF65-F5344CB8AC3E}">
        <p14:creationId xmlns:p14="http://schemas.microsoft.com/office/powerpoint/2010/main" val="4049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536504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pt-BR" sz="3000" b="1" dirty="0" smtClean="0"/>
              <a:t> Tipos </a:t>
            </a:r>
            <a:r>
              <a:rPr lang="pt-BR" sz="3000" b="1" dirty="0" smtClean="0"/>
              <a:t>de ação de Capacitação:</a:t>
            </a:r>
          </a:p>
          <a:p>
            <a:pPr marL="0" indent="0" algn="just">
              <a:buNone/>
            </a:pPr>
            <a:endParaRPr lang="pt-BR" sz="1300" b="1" dirty="0" smtClean="0"/>
          </a:p>
          <a:p>
            <a:pPr marL="571500" indent="-571500" algn="just">
              <a:buNone/>
            </a:pPr>
            <a:r>
              <a:rPr lang="pt-BR" sz="2400" dirty="0" smtClean="0"/>
              <a:t>I.   Capacitação</a:t>
            </a:r>
            <a:r>
              <a:rPr lang="pt-BR" sz="2400" b="1" dirty="0" smtClean="0"/>
              <a:t> </a:t>
            </a:r>
            <a:r>
              <a:rPr lang="pt-BR" sz="2400" dirty="0" smtClean="0"/>
              <a:t>Introdutória;</a:t>
            </a:r>
          </a:p>
          <a:p>
            <a:pPr marL="571500" indent="-571500" algn="just">
              <a:buNone/>
            </a:pPr>
            <a:endParaRPr lang="pt-BR" sz="500" dirty="0" smtClean="0"/>
          </a:p>
          <a:p>
            <a:pPr marL="571500" indent="-571500" algn="just">
              <a:buNone/>
            </a:pPr>
            <a:r>
              <a:rPr lang="pt-BR" sz="2400" dirty="0" smtClean="0"/>
              <a:t>II.  Capacitação </a:t>
            </a:r>
            <a:r>
              <a:rPr lang="pt-BR" sz="2400" dirty="0"/>
              <a:t>de </a:t>
            </a:r>
            <a:r>
              <a:rPr lang="pt-BR" sz="2400" dirty="0" smtClean="0"/>
              <a:t>Atualização;</a:t>
            </a:r>
          </a:p>
          <a:p>
            <a:pPr marL="571500" indent="-571500" algn="just">
              <a:buNone/>
            </a:pPr>
            <a:endParaRPr lang="pt-BR" sz="500" dirty="0" smtClean="0"/>
          </a:p>
          <a:p>
            <a:pPr marL="571500" indent="-571500" algn="just">
              <a:buNone/>
            </a:pPr>
            <a:r>
              <a:rPr lang="pt-BR" sz="2400" dirty="0" smtClean="0"/>
              <a:t>III. Supervisão Técnica.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/>
            <a:r>
              <a:rPr lang="pt-BR" sz="3000" b="1" dirty="0" smtClean="0"/>
              <a:t> Tipos </a:t>
            </a:r>
            <a:r>
              <a:rPr lang="pt-BR" sz="3000" b="1" dirty="0" smtClean="0"/>
              <a:t>de Ação de Formação:</a:t>
            </a:r>
          </a:p>
          <a:p>
            <a:pPr marL="0" indent="0" algn="just">
              <a:buNone/>
            </a:pPr>
            <a:endParaRPr lang="pt-BR" sz="1300" b="1" dirty="0" smtClean="0"/>
          </a:p>
          <a:p>
            <a:pPr marL="571500" indent="-571500" algn="just">
              <a:buNone/>
            </a:pPr>
            <a:r>
              <a:rPr lang="pt-BR" sz="2400" dirty="0" smtClean="0"/>
              <a:t>I.    Formação </a:t>
            </a:r>
            <a:r>
              <a:rPr lang="pt-BR" sz="2400" dirty="0"/>
              <a:t>técnica de nível </a:t>
            </a:r>
            <a:r>
              <a:rPr lang="pt-BR" sz="2400" dirty="0" smtClean="0"/>
              <a:t>médio;</a:t>
            </a:r>
          </a:p>
          <a:p>
            <a:pPr marL="571500" indent="-571500" algn="just">
              <a:buNone/>
            </a:pPr>
            <a:endParaRPr lang="pt-BR" sz="500" dirty="0" smtClean="0"/>
          </a:p>
          <a:p>
            <a:pPr marL="571500" indent="-571500" algn="just">
              <a:buNone/>
            </a:pPr>
            <a:r>
              <a:rPr lang="pt-BR" sz="2400" dirty="0" smtClean="0"/>
              <a:t>II.   Aperfeiçoamento;</a:t>
            </a:r>
          </a:p>
          <a:p>
            <a:pPr marL="571500" indent="-571500" algn="just">
              <a:buNone/>
            </a:pPr>
            <a:endParaRPr lang="pt-BR" sz="500" dirty="0" smtClean="0"/>
          </a:p>
          <a:p>
            <a:pPr marL="571500" indent="-571500" algn="just">
              <a:buNone/>
            </a:pPr>
            <a:r>
              <a:rPr lang="pt-BR" sz="2400" dirty="0" smtClean="0"/>
              <a:t>III.  Especialização;</a:t>
            </a:r>
          </a:p>
          <a:p>
            <a:pPr marL="571500" indent="-571500" algn="just">
              <a:buNone/>
            </a:pPr>
            <a:endParaRPr lang="pt-BR" sz="600" dirty="0" smtClean="0"/>
          </a:p>
          <a:p>
            <a:pPr marL="571500" indent="-571500" algn="just">
              <a:buNone/>
            </a:pPr>
            <a:r>
              <a:rPr lang="pt-BR" sz="2400" dirty="0" smtClean="0"/>
              <a:t>IV.  Mestrado.</a:t>
            </a:r>
            <a:endParaRPr lang="pt-BR" sz="2400" dirty="0"/>
          </a:p>
          <a:p>
            <a:pPr marL="1314450" lvl="2" indent="-514350" algn="just">
              <a:buFont typeface="+mj-lt"/>
              <a:buAutoNum type="romanUcPeriod"/>
            </a:pPr>
            <a:endParaRPr lang="pt-BR" dirty="0" smtClean="0"/>
          </a:p>
          <a:p>
            <a:pPr marL="0" indent="0" algn="just">
              <a:buNone/>
            </a:pPr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51520" y="260648"/>
            <a:ext cx="8784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400" b="1" dirty="0" smtClean="0"/>
              <a:t>TIPOS DE AÇÃO DE FORMAÇÃO E CAPACITAÇÃO</a:t>
            </a:r>
          </a:p>
        </p:txBody>
      </p:sp>
    </p:spTree>
    <p:extLst>
      <p:ext uri="{BB962C8B-B14F-4D97-AF65-F5344CB8AC3E}">
        <p14:creationId xmlns:p14="http://schemas.microsoft.com/office/powerpoint/2010/main" val="41378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9685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COMPREENDE:</a:t>
            </a:r>
          </a:p>
          <a:p>
            <a:pPr marL="0" indent="0" algn="just">
              <a:buNone/>
            </a:pPr>
            <a:endParaRPr lang="pt-BR" sz="500" b="1" dirty="0" smtClean="0"/>
          </a:p>
          <a:p>
            <a:pPr marL="0" indent="0" algn="just">
              <a:buNone/>
            </a:pPr>
            <a:endParaRPr lang="pt-BR" sz="800" dirty="0" smtClean="0"/>
          </a:p>
          <a:p>
            <a:pPr marL="0" indent="0" algn="just"/>
            <a:r>
              <a:rPr lang="pt-BR" sz="2800" dirty="0" smtClean="0"/>
              <a:t> Os Núcleos de Educação Permanente do SUAS;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/>
            <a:r>
              <a:rPr lang="pt-BR" sz="2800" dirty="0" smtClean="0"/>
              <a:t> A </a:t>
            </a:r>
            <a:r>
              <a:rPr lang="pt-BR" sz="2800" dirty="0" smtClean="0"/>
              <a:t>Rede Nacional de Capacitação e Educação Permanente do SUAS;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/>
            <a:r>
              <a:rPr lang="pt-BR" sz="2800" dirty="0" smtClean="0"/>
              <a:t> Corresponsabilidades </a:t>
            </a:r>
            <a:r>
              <a:rPr lang="pt-BR" sz="2800" dirty="0" smtClean="0"/>
              <a:t>entre os entes federativos.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400002" lvl="1" indent="0" algn="just">
              <a:buFont typeface="Wingdings" pitchFamily="2" charset="2"/>
              <a:buChar char="ü"/>
            </a:pPr>
            <a:r>
              <a:rPr lang="pt-BR" sz="2400" dirty="0" smtClean="0"/>
              <a:t>Arranjos </a:t>
            </a:r>
            <a:r>
              <a:rPr lang="pt-BR" sz="2400" dirty="0" smtClean="0"/>
              <a:t>institucionais destinados ao planejamento e operacionalização da Educação Permanente no SUAS:</a:t>
            </a:r>
          </a:p>
          <a:p>
            <a:pPr marL="0" indent="0" algn="just">
              <a:buNone/>
            </a:pP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1043608" y="188640"/>
            <a:ext cx="696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CONFIGURAÇÃO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17459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/>
              <a:t>OS NÚCLEOS DE EDUCAÇÃO PERMANENTE</a:t>
            </a:r>
          </a:p>
          <a:p>
            <a:pPr marL="0" indent="0"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Constituem </a:t>
            </a:r>
            <a:r>
              <a:rPr lang="pt-BR" sz="2400" i="1" dirty="0"/>
              <a:t>locus  </a:t>
            </a:r>
            <a:r>
              <a:rPr lang="pt-BR" sz="2400" dirty="0"/>
              <a:t>privilegiado de: </a:t>
            </a:r>
            <a:endParaRPr lang="pt-BR" sz="2400" dirty="0" smtClean="0"/>
          </a:p>
          <a:p>
            <a:pPr marL="0" indent="0" algn="just">
              <a:buNone/>
            </a:pPr>
            <a:endParaRPr lang="pt-BR" sz="8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a</a:t>
            </a:r>
            <a:r>
              <a:rPr lang="pt-BR" sz="2400" dirty="0"/>
              <a:t>) d</a:t>
            </a:r>
            <a:r>
              <a:rPr lang="pt-BR" sz="2400" dirty="0" smtClean="0"/>
              <a:t>escentralização de </a:t>
            </a:r>
            <a:r>
              <a:rPr lang="pt-BR" sz="2400" dirty="0" smtClean="0"/>
              <a:t>atribuições </a:t>
            </a:r>
            <a:r>
              <a:rPr lang="pt-BR" sz="2400" dirty="0"/>
              <a:t>relacionadas </a:t>
            </a:r>
            <a:r>
              <a:rPr lang="pt-BR" sz="2400" dirty="0" smtClean="0"/>
              <a:t>ao planejamento e implementação </a:t>
            </a:r>
            <a:r>
              <a:rPr lang="pt-BR" sz="2400" dirty="0"/>
              <a:t>de ações de formação e capacitação</a:t>
            </a:r>
            <a:r>
              <a:rPr lang="pt-BR" sz="2400" dirty="0" smtClean="0"/>
              <a:t>;</a:t>
            </a:r>
          </a:p>
          <a:p>
            <a:pPr marL="457200" lvl="1" indent="0" algn="just">
              <a:buNone/>
            </a:pPr>
            <a:endParaRPr lang="pt-BR" sz="8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b) participação </a:t>
            </a:r>
            <a:r>
              <a:rPr lang="pt-BR" sz="2400" dirty="0"/>
              <a:t>social </a:t>
            </a:r>
            <a:r>
              <a:rPr lang="pt-BR" sz="2400" dirty="0" smtClean="0"/>
              <a:t>no </a:t>
            </a:r>
            <a:r>
              <a:rPr lang="pt-BR" sz="2400" dirty="0"/>
              <a:t>planejamento das ações de Educação Permanente; </a:t>
            </a:r>
            <a:endParaRPr lang="pt-BR" sz="2400" dirty="0" smtClean="0"/>
          </a:p>
          <a:p>
            <a:pPr marL="457200" lvl="1" indent="0" algn="just">
              <a:buNone/>
            </a:pPr>
            <a:endParaRPr lang="pt-BR" sz="8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c</a:t>
            </a:r>
            <a:r>
              <a:rPr lang="pt-BR" sz="2400" dirty="0"/>
              <a:t>) </a:t>
            </a:r>
            <a:r>
              <a:rPr lang="pt-BR" sz="2400" dirty="0" smtClean="0"/>
              <a:t>diálogo </a:t>
            </a:r>
            <a:r>
              <a:rPr lang="pt-BR" sz="2400" dirty="0"/>
              <a:t>e cooperação entre os diferentes sujeitos envolvidos na implementação </a:t>
            </a:r>
            <a:r>
              <a:rPr lang="pt-BR" sz="2400" dirty="0" smtClean="0"/>
              <a:t>da Educação Permanente; </a:t>
            </a:r>
          </a:p>
          <a:p>
            <a:pPr marL="457200" lvl="1" indent="0" algn="just">
              <a:buNone/>
            </a:pPr>
            <a:endParaRPr lang="pt-BR" sz="8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d</a:t>
            </a:r>
            <a:r>
              <a:rPr lang="pt-BR" sz="2400" dirty="0"/>
              <a:t>) proposição de alternativas </a:t>
            </a:r>
            <a:r>
              <a:rPr lang="pt-BR" sz="2400" dirty="0" smtClean="0"/>
              <a:t>de formação e capacitação às </a:t>
            </a:r>
            <a:r>
              <a:rPr lang="pt-BR" sz="2400" dirty="0"/>
              <a:t>equipes </a:t>
            </a:r>
            <a:r>
              <a:rPr lang="pt-BR" sz="2400" dirty="0" smtClean="0"/>
              <a:t>estaduais responsáveis </a:t>
            </a:r>
            <a:r>
              <a:rPr lang="pt-BR" sz="2400" dirty="0"/>
              <a:t>pela Gestão do </a:t>
            </a:r>
            <a:r>
              <a:rPr lang="pt-BR" sz="2400" dirty="0" smtClean="0"/>
              <a:t>Trabalho. </a:t>
            </a:r>
            <a:endParaRPr lang="pt-BR" sz="2400" dirty="0"/>
          </a:p>
          <a:p>
            <a:pPr marL="0" indent="0" algn="just">
              <a:buNone/>
            </a:pPr>
            <a:endParaRPr lang="pt-BR" sz="2400" b="1" dirty="0"/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043608" y="188640"/>
            <a:ext cx="696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CONFIGURAÇÃO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11830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 smtClean="0"/>
              <a:t>A REDE NACIONAL DE CAPACITAÇÃO E EDUCAÇÃO PERMANENETE</a:t>
            </a:r>
          </a:p>
          <a:p>
            <a:pPr algn="just"/>
            <a:r>
              <a:rPr lang="pt-BR" sz="2200" dirty="0"/>
              <a:t>F</a:t>
            </a:r>
            <a:r>
              <a:rPr lang="pt-BR" sz="2200" dirty="0" smtClean="0"/>
              <a:t>ormada </a:t>
            </a:r>
            <a:r>
              <a:rPr lang="pt-BR" sz="2200" dirty="0"/>
              <a:t>por Instituições de Ensino, públicas e privadas, </a:t>
            </a:r>
            <a:r>
              <a:rPr lang="pt-BR" sz="2200" dirty="0" smtClean="0"/>
              <a:t>chamadas a </a:t>
            </a:r>
            <a:r>
              <a:rPr lang="pt-BR" sz="2200" dirty="0"/>
              <a:t>colaborar com os órgãos gestores do SUAS </a:t>
            </a:r>
            <a:r>
              <a:rPr lang="pt-BR" sz="2200" dirty="0" smtClean="0"/>
              <a:t>quanto: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marL="914400" lvl="1" indent="-457200" algn="just">
              <a:buFont typeface="+mj-lt"/>
              <a:buAutoNum type="alphaLcParenR"/>
            </a:pPr>
            <a:r>
              <a:rPr lang="pt-BR" sz="2200" dirty="0" smtClean="0"/>
              <a:t>à composição dos Núcleos de Educação Permanente;</a:t>
            </a:r>
          </a:p>
          <a:p>
            <a:pPr marL="685800" lvl="1" indent="-228600" algn="just">
              <a:buFont typeface="+mj-lt"/>
              <a:buAutoNum type="alphaLcParenR"/>
            </a:pPr>
            <a:endParaRPr lang="pt-BR" sz="800" dirty="0" smtClean="0"/>
          </a:p>
          <a:p>
            <a:pPr marL="914400" lvl="1" indent="-457200" algn="just">
              <a:buFont typeface="+mj-lt"/>
              <a:buAutoNum type="alphaLcParenR"/>
            </a:pPr>
            <a:r>
              <a:rPr lang="pt-BR" sz="2200" dirty="0" smtClean="0"/>
              <a:t>à elaboração </a:t>
            </a:r>
            <a:r>
              <a:rPr lang="pt-BR" sz="2200" dirty="0"/>
              <a:t>de diagnósticos de necessidades de qualificação</a:t>
            </a:r>
            <a:r>
              <a:rPr lang="pt-BR" sz="2200" dirty="0" smtClean="0"/>
              <a:t>;</a:t>
            </a:r>
          </a:p>
          <a:p>
            <a:pPr marL="685800" lvl="1" indent="-228600" algn="just">
              <a:buFont typeface="+mj-lt"/>
              <a:buAutoNum type="alphaLcParenR"/>
            </a:pPr>
            <a:endParaRPr lang="pt-BR" sz="800" dirty="0" smtClean="0"/>
          </a:p>
          <a:p>
            <a:pPr marL="914400" lvl="1" indent="-457200" algn="just">
              <a:buFont typeface="+mj-lt"/>
              <a:buAutoNum type="alphaLcParenR"/>
            </a:pPr>
            <a:r>
              <a:rPr lang="pt-BR" sz="2200" dirty="0"/>
              <a:t>ao </a:t>
            </a:r>
            <a:r>
              <a:rPr lang="pt-BR" sz="2200" dirty="0" smtClean="0"/>
              <a:t>planejamento </a:t>
            </a:r>
            <a:r>
              <a:rPr lang="pt-BR" sz="2200" dirty="0"/>
              <a:t>de ações de formação e capacitação</a:t>
            </a:r>
            <a:r>
              <a:rPr lang="pt-BR" sz="2200" dirty="0" smtClean="0"/>
              <a:t>;</a:t>
            </a:r>
          </a:p>
          <a:p>
            <a:pPr marL="685800" lvl="1" indent="-228600" algn="just">
              <a:buFont typeface="+mj-lt"/>
              <a:buAutoNum type="alphaLcParenR"/>
            </a:pPr>
            <a:endParaRPr lang="pt-BR" sz="800" dirty="0" smtClean="0"/>
          </a:p>
          <a:p>
            <a:pPr marL="914400" lvl="1" indent="-457200" algn="just">
              <a:buFont typeface="+mj-lt"/>
              <a:buAutoNum type="alphaLcParenR"/>
            </a:pPr>
            <a:r>
              <a:rPr lang="pt-BR" sz="2200" dirty="0"/>
              <a:t>à estruturação de observatórios de </a:t>
            </a:r>
            <a:r>
              <a:rPr lang="pt-BR" sz="2200" dirty="0" smtClean="0"/>
              <a:t>práticas e de núcleos </a:t>
            </a:r>
            <a:r>
              <a:rPr lang="pt-BR" sz="2200" dirty="0"/>
              <a:t>de pesquisa dedicados </a:t>
            </a:r>
            <a:r>
              <a:rPr lang="pt-BR" sz="2200" dirty="0" smtClean="0"/>
              <a:t>a </a:t>
            </a:r>
            <a:r>
              <a:rPr lang="pt-BR" sz="2200" dirty="0"/>
              <a:t>temas afetos ao SUAS</a:t>
            </a:r>
            <a:r>
              <a:rPr lang="pt-BR" sz="2200" dirty="0" smtClean="0"/>
              <a:t>;</a:t>
            </a:r>
          </a:p>
          <a:p>
            <a:pPr marL="685800" lvl="1" indent="-228600" algn="just">
              <a:buFont typeface="+mj-lt"/>
              <a:buAutoNum type="alphaLcParenR"/>
            </a:pPr>
            <a:endParaRPr lang="pt-BR" sz="800" dirty="0" smtClean="0"/>
          </a:p>
          <a:p>
            <a:pPr marL="914400" lvl="1" indent="-457200" algn="just">
              <a:buFont typeface="+mj-lt"/>
              <a:buAutoNum type="alphaLcParenR"/>
            </a:pPr>
            <a:r>
              <a:rPr lang="pt-BR" sz="2200" dirty="0"/>
              <a:t>à oferta e execução dos tipos de ação de formação e capacitação compreendidas nos Percursos Formativos definidos </a:t>
            </a:r>
            <a:r>
              <a:rPr lang="pt-BR" sz="2200" dirty="0" smtClean="0"/>
              <a:t>na </a:t>
            </a:r>
            <a:r>
              <a:rPr lang="pt-BR" sz="2200" dirty="0"/>
              <a:t>Política </a:t>
            </a:r>
            <a:r>
              <a:rPr lang="pt-BR" sz="2200" dirty="0" smtClean="0"/>
              <a:t>Nacional de </a:t>
            </a:r>
            <a:r>
              <a:rPr lang="pt-BR" sz="2200" dirty="0"/>
              <a:t>Educação </a:t>
            </a:r>
            <a:r>
              <a:rPr lang="pt-BR" sz="2200" dirty="0" smtClean="0"/>
              <a:t>Permanente do SUAS.</a:t>
            </a:r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043608" y="188640"/>
            <a:ext cx="696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CONFIGURAÇÃO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2381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RESPONSABILIDADES </a:t>
            </a:r>
            <a:r>
              <a:rPr lang="pt-BR" sz="2400" b="1" dirty="0"/>
              <a:t>DOS ENTES </a:t>
            </a:r>
            <a:r>
              <a:rPr lang="pt-BR" sz="2400" b="1" dirty="0" smtClean="0"/>
              <a:t>FEDERADOS</a:t>
            </a:r>
          </a:p>
          <a:p>
            <a:pPr marL="0" indent="0">
              <a:buNone/>
            </a:pPr>
            <a:endParaRPr lang="pt-BR" sz="900" b="1" dirty="0" smtClean="0"/>
          </a:p>
          <a:p>
            <a:pPr marL="0" indent="0">
              <a:buNone/>
            </a:pPr>
            <a:endParaRPr lang="pt-BR" sz="900" b="1" dirty="0"/>
          </a:p>
          <a:p>
            <a:pPr algn="just"/>
            <a:r>
              <a:rPr lang="pt-BR" sz="2400" dirty="0" smtClean="0"/>
              <a:t>Os entes federados poderão ofertar quaisquer Percursos Formativos e tipos de ação de formação e capacitação estabelecidos </a:t>
            </a:r>
            <a:r>
              <a:rPr lang="pt-BR" sz="2400" dirty="0" smtClean="0"/>
              <a:t>na </a:t>
            </a:r>
            <a:r>
              <a:rPr lang="pt-BR" sz="2400" dirty="0" smtClean="0"/>
              <a:t>Política;</a:t>
            </a:r>
          </a:p>
          <a:p>
            <a:pPr marL="0" indent="0" algn="just">
              <a:buNone/>
            </a:pPr>
            <a:endParaRPr lang="pt-BR" sz="1400" dirty="0" smtClean="0"/>
          </a:p>
          <a:p>
            <a:pPr algn="just"/>
            <a:r>
              <a:rPr lang="pt-BR" sz="2400" dirty="0"/>
              <a:t>Os entes federados </a:t>
            </a:r>
            <a:r>
              <a:rPr lang="pt-BR" sz="2400" dirty="0" smtClean="0"/>
              <a:t>assumem responsabilidades compartilhadas e específicas.</a:t>
            </a:r>
          </a:p>
          <a:p>
            <a:pPr marL="400050" lvl="1" indent="0" algn="just">
              <a:buNone/>
            </a:pPr>
            <a:endParaRPr lang="pt-BR" sz="24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043608" y="188640"/>
            <a:ext cx="696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CONFIGURAÇÃO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233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18457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Todas </a:t>
            </a:r>
            <a:r>
              <a:rPr lang="pt-BR" sz="2400" dirty="0"/>
              <a:t>as ações de capacitação e formação pelas quais tenha passado o público </a:t>
            </a:r>
            <a:r>
              <a:rPr lang="pt-BR" sz="2400" dirty="0" smtClean="0"/>
              <a:t>da </a:t>
            </a:r>
            <a:r>
              <a:rPr lang="pt-BR" sz="2400" dirty="0"/>
              <a:t>política devem gerar a respectiva certificação para os </a:t>
            </a:r>
            <a:r>
              <a:rPr lang="pt-BR" sz="2400" dirty="0" smtClean="0"/>
              <a:t>participantes;</a:t>
            </a:r>
          </a:p>
          <a:p>
            <a:pPr marL="0" indent="0"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Para motivo de progressão funcional </a:t>
            </a:r>
            <a:r>
              <a:rPr lang="pt-BR" sz="2400" dirty="0"/>
              <a:t>d</a:t>
            </a:r>
            <a:r>
              <a:rPr lang="pt-BR" sz="2400" dirty="0" smtClean="0"/>
              <a:t>evem </a:t>
            </a:r>
            <a:r>
              <a:rPr lang="pt-BR" sz="2400" dirty="0"/>
              <a:t>ser considerados </a:t>
            </a:r>
            <a:r>
              <a:rPr lang="pt-BR" sz="2400" dirty="0" smtClean="0"/>
              <a:t>validos os </a:t>
            </a:r>
            <a:r>
              <a:rPr lang="pt-BR" sz="2400" dirty="0"/>
              <a:t>certificados emitidos pelas Instituições de Ensino que compõem a Rede Nacional de Capacitação e Educação Permanente do </a:t>
            </a:r>
            <a:r>
              <a:rPr lang="pt-BR" sz="2400" dirty="0" smtClean="0"/>
              <a:t>SUAS;</a:t>
            </a:r>
          </a:p>
          <a:p>
            <a:pPr marL="0" indent="0" algn="just">
              <a:buNone/>
            </a:pPr>
            <a:endParaRPr lang="pt-BR" sz="800" dirty="0"/>
          </a:p>
          <a:p>
            <a:pPr algn="just"/>
            <a:r>
              <a:rPr lang="pt-BR" sz="2400" dirty="0"/>
              <a:t>Os certificados que não estejam de acordo com os critérios </a:t>
            </a:r>
            <a:r>
              <a:rPr lang="pt-BR" sz="2400" dirty="0" smtClean="0"/>
              <a:t>definidos </a:t>
            </a:r>
            <a:r>
              <a:rPr lang="pt-BR" sz="2400" dirty="0" smtClean="0"/>
              <a:t>na </a:t>
            </a:r>
            <a:r>
              <a:rPr lang="pt-BR" sz="2400" dirty="0" smtClean="0"/>
              <a:t>Política deverão </a:t>
            </a:r>
            <a:r>
              <a:rPr lang="pt-BR" sz="2400" dirty="0"/>
              <a:t>ser submetidos a processo específico de validação por parte dos Núcleos de Educação Permanente do </a:t>
            </a:r>
            <a:r>
              <a:rPr lang="pt-BR" sz="2400" dirty="0" smtClean="0"/>
              <a:t>SUAS.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047335" y="188640"/>
            <a:ext cx="296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CERTIFICAÇÃO</a:t>
            </a:r>
          </a:p>
        </p:txBody>
      </p:sp>
    </p:spTree>
    <p:extLst>
      <p:ext uri="{BB962C8B-B14F-4D97-AF65-F5344CB8AC3E}">
        <p14:creationId xmlns:p14="http://schemas.microsoft.com/office/powerpoint/2010/main" val="32180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/>
              <a:t>RESPONSABILIDADE:</a:t>
            </a:r>
          </a:p>
          <a:p>
            <a:pPr marL="0" indent="0" algn="just">
              <a:buNone/>
            </a:pPr>
            <a:endParaRPr lang="pt-BR" sz="800" b="1" dirty="0"/>
          </a:p>
          <a:p>
            <a:pPr algn="just"/>
            <a:r>
              <a:rPr lang="pt-BR" sz="2400" dirty="0" smtClean="0"/>
              <a:t>Dos órgãos gestores nos três níveis federativos.</a:t>
            </a:r>
          </a:p>
          <a:p>
            <a:pPr marL="0" indent="0" algn="just">
              <a:buNone/>
            </a:pPr>
            <a:endParaRPr lang="pt-BR" sz="800" dirty="0" smtClean="0"/>
          </a:p>
          <a:p>
            <a:pPr marL="0" indent="0" algn="just">
              <a:buNone/>
            </a:pPr>
            <a:r>
              <a:rPr lang="pt-BR" sz="2400" b="1" dirty="0" smtClean="0"/>
              <a:t>FINALIDADES:</a:t>
            </a:r>
          </a:p>
          <a:p>
            <a:pPr marL="0" indent="0" algn="just">
              <a:buNone/>
            </a:pPr>
            <a:endParaRPr lang="pt-BR" sz="800" b="1" dirty="0" smtClean="0"/>
          </a:p>
          <a:p>
            <a:pPr algn="just"/>
            <a:r>
              <a:rPr lang="pt-BR" sz="2400" dirty="0"/>
              <a:t>A</a:t>
            </a:r>
            <a:r>
              <a:rPr lang="pt-BR" sz="2400" dirty="0" smtClean="0"/>
              <a:t>companhar </a:t>
            </a:r>
            <a:r>
              <a:rPr lang="pt-BR" sz="2400" dirty="0"/>
              <a:t>a realização dos objetivos </a:t>
            </a:r>
            <a:r>
              <a:rPr lang="pt-BR" sz="2400" dirty="0" smtClean="0"/>
              <a:t>das ações de formação e capacitação </a:t>
            </a:r>
            <a:r>
              <a:rPr lang="pt-BR" sz="2400" dirty="0"/>
              <a:t>visando às adequações necessárias ao seu aprimoramento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1300" dirty="0" smtClean="0"/>
          </a:p>
          <a:p>
            <a:pPr algn="just"/>
            <a:r>
              <a:rPr lang="pt-BR" sz="2400" dirty="0" smtClean="0"/>
              <a:t>Acompanhar e registrar os percursos formativos trilhados pelos trabalhadores.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2" name="Rectangle 1"/>
          <p:cNvSpPr/>
          <p:nvPr/>
        </p:nvSpPr>
        <p:spPr>
          <a:xfrm>
            <a:off x="1444386" y="260648"/>
            <a:ext cx="6530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MONITORAMENTO</a:t>
            </a:r>
            <a:r>
              <a:rPr lang="pt-BR" b="1" dirty="0" smtClean="0"/>
              <a:t> </a:t>
            </a:r>
            <a:r>
              <a:rPr lang="pt-BR" sz="3600" b="1" dirty="0"/>
              <a:t>E AVALIAÇÃO</a:t>
            </a:r>
          </a:p>
        </p:txBody>
      </p:sp>
    </p:spTree>
    <p:extLst>
      <p:ext uri="{BB962C8B-B14F-4D97-AF65-F5344CB8AC3E}">
        <p14:creationId xmlns:p14="http://schemas.microsoft.com/office/powerpoint/2010/main" val="14967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1296254"/>
            <a:ext cx="8208912" cy="4653026"/>
          </a:xfrm>
          <a:prstGeom prst="rect">
            <a:avLst/>
          </a:prstGeom>
        </p:spPr>
        <p:txBody>
          <a:bodyPr lIns="91429" tIns="45714" rIns="91429" bIns="45714">
            <a:normAutofit/>
          </a:bodyPr>
          <a:lstStyle>
            <a:lvl1pPr marL="342859" indent="-342859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1" indent="-285715" algn="l" defTabSz="9142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7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2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7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2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6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1" indent="-228572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None/>
            </a:pPr>
            <a:endParaRPr lang="pt-BR" sz="2400" b="1" dirty="0" smtClean="0"/>
          </a:p>
          <a:p>
            <a:pPr algn="just"/>
            <a:r>
              <a:rPr lang="pt-BR" sz="2400" dirty="0" smtClean="0"/>
              <a:t>Mudança de paradigma da Assistência Social:  Constituição federal de 1988, LOAS, PNAS, NOB/SUAS, NOB-RH, Tipificação dos Serviços </a:t>
            </a:r>
            <a:r>
              <a:rPr lang="pt-BR" sz="2400" dirty="0" err="1" smtClean="0"/>
              <a:t>Socioassistenciais</a:t>
            </a:r>
            <a:r>
              <a:rPr lang="pt-BR" sz="2400" dirty="0" smtClean="0"/>
              <a:t>;</a:t>
            </a:r>
          </a:p>
          <a:p>
            <a:pPr algn="just">
              <a:buNone/>
            </a:pPr>
            <a:endParaRPr lang="pt-BR" sz="800" dirty="0" smtClean="0"/>
          </a:p>
          <a:p>
            <a:pPr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Novos saberes e capacidades exigidos pela implementação do novo paradigma e estruturação do sistema descentralizado e participativo - o SUAS – destinado à operacionalização da Política Nacional de Assistência Social;</a:t>
            </a:r>
          </a:p>
          <a:p>
            <a:pPr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Resposta às deliberações das Conferências Nacionais de Assistência Social.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736685" y="548680"/>
            <a:ext cx="5715635" cy="656105"/>
          </a:xfrm>
          <a:prstGeom prst="rect">
            <a:avLst/>
          </a:prstGeom>
          <a:noFill/>
        </p:spPr>
        <p:txBody>
          <a:bodyPr wrap="square" lIns="101121" tIns="50560" rIns="101121" bIns="50560" rtlCol="0">
            <a:spAutoFit/>
          </a:bodyPr>
          <a:lstStyle/>
          <a:p>
            <a:pPr algn="ctr"/>
            <a:r>
              <a:rPr lang="pt-BR" sz="3600" b="1" dirty="0" smtClean="0"/>
              <a:t>CONTEXTUALIZAÇÃO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2648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2565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 smtClean="0">
              <a:cs typeface="Vijaya" pitchFamily="34" charset="0"/>
            </a:endParaRPr>
          </a:p>
          <a:p>
            <a:pPr marL="0" indent="0" algn="just">
              <a:buNone/>
            </a:pPr>
            <a:endParaRPr lang="pt-BR" b="1" dirty="0">
              <a:cs typeface="Vijaya" pitchFamily="34" charset="0"/>
            </a:endParaRPr>
          </a:p>
          <a:p>
            <a:pPr marL="0" indent="0" algn="just">
              <a:buNone/>
            </a:pPr>
            <a:r>
              <a:rPr lang="pt-BR" sz="9600" b="1" dirty="0" smtClean="0">
                <a:cs typeface="Vijaya" pitchFamily="34" charset="0"/>
              </a:rPr>
              <a:t>BALANÇO DOS PROCESSOS DE CAPACITAÇÃO EXECUTADOS:</a:t>
            </a:r>
          </a:p>
          <a:p>
            <a:pPr algn="just">
              <a:buNone/>
            </a:pPr>
            <a:endParaRPr lang="pt-BR" sz="9600" b="1" dirty="0">
              <a:cs typeface="Vijaya" pitchFamily="34" charset="0"/>
            </a:endParaRPr>
          </a:p>
          <a:p>
            <a:pPr marL="514350" indent="-152400" algn="just">
              <a:buNone/>
            </a:pPr>
            <a:r>
              <a:rPr lang="pt-BR" sz="9600" b="1" dirty="0" smtClean="0">
                <a:cs typeface="Vijaya" pitchFamily="34" charset="0"/>
              </a:rPr>
              <a:t>Limitações identificadas: </a:t>
            </a:r>
          </a:p>
          <a:p>
            <a:pPr marL="514350" indent="-152400" algn="just">
              <a:buNone/>
            </a:pPr>
            <a:endParaRPr lang="pt-BR" sz="9600" i="1" dirty="0" smtClean="0">
              <a:cs typeface="Vijaya" pitchFamily="34" charset="0"/>
            </a:endParaRPr>
          </a:p>
          <a:p>
            <a:pPr marL="514350" indent="-152400" algn="just"/>
            <a:r>
              <a:rPr lang="pt-BR" sz="9600" i="1" dirty="0" smtClean="0">
                <a:cs typeface="Vijaya" pitchFamily="34" charset="0"/>
              </a:rPr>
              <a:t> </a:t>
            </a:r>
            <a:r>
              <a:rPr lang="pt-BR" sz="9600" dirty="0" smtClean="0">
                <a:cs typeface="Vijaya" pitchFamily="34" charset="0"/>
              </a:rPr>
              <a:t>Caráter fragmentado e descontínuo das ações de capacitação e formação;</a:t>
            </a:r>
          </a:p>
          <a:p>
            <a:pPr marL="514350" indent="-152400" algn="just">
              <a:buNone/>
            </a:pPr>
            <a:endParaRPr lang="pt-BR" dirty="0" smtClean="0">
              <a:cs typeface="Vijaya" pitchFamily="34" charset="0"/>
            </a:endParaRPr>
          </a:p>
          <a:p>
            <a:pPr marL="514350" indent="-152400" algn="just"/>
            <a:r>
              <a:rPr lang="pt-BR" sz="9600" dirty="0" smtClean="0">
                <a:cs typeface="Vijaya" pitchFamily="34" charset="0"/>
              </a:rPr>
              <a:t> Ausência de perspectiva político-pedagógica que servisse de orientação nacional às ações realizadas;</a:t>
            </a:r>
          </a:p>
          <a:p>
            <a:pPr marL="514350" indent="-152400" algn="just">
              <a:buNone/>
            </a:pPr>
            <a:endParaRPr lang="pt-BR" dirty="0" smtClean="0">
              <a:cs typeface="Vijaya" pitchFamily="34" charset="0"/>
            </a:endParaRPr>
          </a:p>
          <a:p>
            <a:pPr marL="514350" indent="-152400" algn="just"/>
            <a:r>
              <a:rPr lang="pt-BR" sz="9600" dirty="0" smtClean="0">
                <a:cs typeface="Vijaya" pitchFamily="34" charset="0"/>
              </a:rPr>
              <a:t> Fragilidade ou ausência de estudos sobre as reais necessidades de formação e capacitação visando à qualificação da gestão, do provimento dos serviços e benefícios e do controle social;</a:t>
            </a:r>
          </a:p>
          <a:p>
            <a:pPr marL="514350" indent="-152400" algn="just">
              <a:buNone/>
            </a:pPr>
            <a:endParaRPr lang="pt-BR" dirty="0" smtClean="0">
              <a:cs typeface="Vijaya" pitchFamily="34" charset="0"/>
            </a:endParaRPr>
          </a:p>
          <a:p>
            <a:pPr marL="514350" indent="-152400" algn="just"/>
            <a:r>
              <a:rPr lang="pt-BR" sz="9600" dirty="0" smtClean="0">
                <a:cs typeface="Vijaya" pitchFamily="34" charset="0"/>
              </a:rPr>
              <a:t> Cursos executados via processos licitatórios onde o critério preço era determinante, com implicações para a qualidade do serviço contratado.</a:t>
            </a:r>
          </a:p>
          <a:p>
            <a:pPr marL="514350" indent="-514350" algn="just">
              <a:buAutoNum type="alphaLcParenR"/>
            </a:pPr>
            <a:endParaRPr lang="pt-BR" sz="9600" b="1" dirty="0">
              <a:cs typeface="Vijay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03648" y="260648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CONTEXTUALIZAÇÃO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70605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800" dirty="0" smtClean="0"/>
              <a:t>Trabalhadores </a:t>
            </a:r>
            <a:r>
              <a:rPr lang="pt-BR" sz="2800" dirty="0"/>
              <a:t>do SUAS com ensino fundamental, médio e superior que atuam na rede socioassistencial governamental e não governamental, assim como </a:t>
            </a:r>
            <a:r>
              <a:rPr lang="pt-BR" sz="2800" dirty="0" smtClean="0"/>
              <a:t>os </a:t>
            </a:r>
            <a:r>
              <a:rPr lang="pt-BR" sz="2800" dirty="0"/>
              <a:t>gestores e agentes de controle social no exercício de suas competências e responsabilidades.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76815" y="548680"/>
            <a:ext cx="186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PÚBLICO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09615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GERAL:</a:t>
            </a:r>
          </a:p>
          <a:p>
            <a:pPr marL="0" indent="0" algn="just">
              <a:buNone/>
            </a:pPr>
            <a:endParaRPr lang="pt-BR" sz="2400" b="1" dirty="0"/>
          </a:p>
          <a:p>
            <a:pPr marL="0" indent="0" algn="just">
              <a:buNone/>
            </a:pPr>
            <a:r>
              <a:rPr lang="pt-BR" sz="2800" dirty="0"/>
              <a:t>Institucionalizar, no âmbito do SUAS, a perspectiva político-pedagógica e a cultura da Educação Permanente, estabelecendo suas diretrizes e princípios e definindo os meios, mecanismos, instrumentos e arranjos institucionais necessários à sua operacionalização e efetivação.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83594" y="332656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16326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/>
              <a:t>ESPECÍFICOS:</a:t>
            </a:r>
          </a:p>
          <a:p>
            <a:pPr marL="0" indent="0">
              <a:buNone/>
            </a:pPr>
            <a:endParaRPr lang="pt-BR" sz="1400" dirty="0" smtClean="0"/>
          </a:p>
          <a:p>
            <a:pPr algn="just"/>
            <a:r>
              <a:rPr lang="pt-BR" sz="2200" dirty="0" smtClean="0"/>
              <a:t>Desenvolver </a:t>
            </a:r>
            <a:r>
              <a:rPr lang="pt-BR" sz="2200" dirty="0"/>
              <a:t>junto aos trabalhadores e conselheiros condições para que possam distinguir e fortalecer a centralidade dos direitos socioassistenciais  do cidadão  no processo de gestão e no desenvolvimento das atenções em benefícios e serviços</a:t>
            </a:r>
            <a:r>
              <a:rPr lang="pt-BR" sz="2200" dirty="0" smtClean="0"/>
              <a:t>;</a:t>
            </a:r>
          </a:p>
          <a:p>
            <a:pPr algn="just">
              <a:buNone/>
            </a:pPr>
            <a:endParaRPr lang="pt-BR" sz="800" dirty="0"/>
          </a:p>
          <a:p>
            <a:pPr algn="just"/>
            <a:r>
              <a:rPr lang="pt-BR" sz="2200" dirty="0"/>
              <a:t>Desenvolver junto aos trabalhadores da Assistência Social as competências e capacidades específicas e compartilhadas requeridas para a melhoria </a:t>
            </a:r>
            <a:r>
              <a:rPr lang="pt-BR" sz="2200" dirty="0" smtClean="0"/>
              <a:t>continua da </a:t>
            </a:r>
            <a:r>
              <a:rPr lang="pt-BR" sz="2200" dirty="0"/>
              <a:t>qualidade da gestão do SUAS e da oferta e provimento dos serviços e benefícios </a:t>
            </a:r>
            <a:r>
              <a:rPr lang="pt-BR" sz="2200" dirty="0" err="1"/>
              <a:t>socioassistenciais</a:t>
            </a:r>
            <a:r>
              <a:rPr lang="pt-BR" sz="2200" dirty="0" smtClean="0"/>
              <a:t>;</a:t>
            </a:r>
          </a:p>
          <a:p>
            <a:pPr algn="just">
              <a:buNone/>
            </a:pPr>
            <a:endParaRPr lang="pt-BR" sz="800" dirty="0"/>
          </a:p>
          <a:p>
            <a:pPr algn="just"/>
            <a:r>
              <a:rPr lang="pt-BR" sz="2200" dirty="0"/>
              <a:t>Desenvolver junto aos conselheiros de Assistência Social as competências e capacidades requeridas para a melhoria continua da qualidade do controle social e da gestão participativa do SUAS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sp>
        <p:nvSpPr>
          <p:cNvPr id="3" name="Retângulo 2"/>
          <p:cNvSpPr/>
          <p:nvPr/>
        </p:nvSpPr>
        <p:spPr>
          <a:xfrm>
            <a:off x="3471626" y="260648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1452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 smtClean="0"/>
              <a:t>ESPECÍFICOS:</a:t>
            </a:r>
          </a:p>
          <a:p>
            <a:pPr algn="just">
              <a:buNone/>
            </a:pPr>
            <a:endParaRPr lang="pt-BR" sz="1200" b="1" dirty="0" smtClean="0"/>
          </a:p>
          <a:p>
            <a:pPr algn="just"/>
            <a:r>
              <a:rPr lang="pt-BR" sz="2400" dirty="0" smtClean="0"/>
              <a:t>Instituir mecanismos institucionais que permitam descentralizar para estados, municípios e Distrito Federal atribuições e capacidades relacionadas ao planejamento, oferta e implementação de ações de formação e capacitação;</a:t>
            </a:r>
          </a:p>
          <a:p>
            <a:pPr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Instituir mecanismos institucionais que permitam a participação dos trabalhadores e dos usuários do SUAS, dos conselheiros de Assistência Social e das Instituições que formam a Rede Nacional de Capacitação e Educação Permanente do SUAS, nos processos de formulação de diagnósticos de necessidades, planejamento e implementação das ações de formação e capacitação; 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471626" y="260648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98427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184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b="1" dirty="0" smtClean="0"/>
              <a:t>ESPECÍFICOS:</a:t>
            </a:r>
          </a:p>
          <a:p>
            <a:pPr algn="just">
              <a:buNone/>
            </a:pPr>
            <a:endParaRPr lang="pt-BR" sz="500" b="1" dirty="0" smtClean="0"/>
          </a:p>
          <a:p>
            <a:pPr lvl="0" algn="just"/>
            <a:r>
              <a:rPr lang="pt-BR" sz="2200" dirty="0" smtClean="0"/>
              <a:t>Criar </a:t>
            </a:r>
            <a:r>
              <a:rPr lang="pt-BR" sz="2200" dirty="0"/>
              <a:t>mecanismos que gerem aproximações entre as manifestações dos usuários e o conteúdo das ações de capacitação e formação</a:t>
            </a:r>
            <a:r>
              <a:rPr lang="pt-BR" sz="2200" dirty="0" smtClean="0"/>
              <a:t>;</a:t>
            </a:r>
          </a:p>
          <a:p>
            <a:pPr lvl="0" algn="just">
              <a:buNone/>
            </a:pPr>
            <a:endParaRPr lang="pt-BR" sz="500" dirty="0"/>
          </a:p>
          <a:p>
            <a:pPr lvl="0" algn="just"/>
            <a:r>
              <a:rPr lang="pt-BR" sz="2200" dirty="0"/>
              <a:t>Ofertar aos trabalhadores os Percursos Formativos e as respectivas ações de formação e capacitação, adequados às qualificações profissionais  requeridas pelo SUAS</a:t>
            </a:r>
            <a:r>
              <a:rPr lang="pt-BR" sz="2200" dirty="0" smtClean="0"/>
              <a:t>;</a:t>
            </a:r>
          </a:p>
          <a:p>
            <a:pPr lvl="0" algn="just">
              <a:buNone/>
            </a:pPr>
            <a:endParaRPr lang="pt-BR" sz="500" dirty="0"/>
          </a:p>
          <a:p>
            <a:pPr lvl="0" algn="just"/>
            <a:r>
              <a:rPr lang="pt-BR" sz="2200" dirty="0"/>
              <a:t>Ofertar aos conselheiros de Assistência Social os Percursos Formativos e as respectivas ações de formação e capacitação, adequados às qualificações requeridas para o exercício do controle social</a:t>
            </a:r>
            <a:r>
              <a:rPr lang="pt-BR" sz="2200" dirty="0" smtClean="0"/>
              <a:t>;</a:t>
            </a:r>
          </a:p>
          <a:p>
            <a:pPr lvl="0" algn="just">
              <a:buNone/>
            </a:pPr>
            <a:endParaRPr lang="pt-BR" sz="500" dirty="0"/>
          </a:p>
          <a:p>
            <a:pPr lvl="0" algn="just"/>
            <a:r>
              <a:rPr lang="pt-BR" sz="2200" dirty="0"/>
              <a:t>Criar meios e mecanismos de ensino e aprendizagem que permitam o aprendizado continuo e permanente dos trabalhadores do SUAS nos diferentes contextos e por meio da experiência no trabalho;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71626" y="260648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75087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52550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b="1" dirty="0" smtClean="0"/>
              <a:t>ESPECÍFICOS:</a:t>
            </a:r>
          </a:p>
          <a:p>
            <a:pPr algn="just">
              <a:buNone/>
            </a:pPr>
            <a:endParaRPr lang="pt-BR" sz="1400" dirty="0" smtClean="0"/>
          </a:p>
          <a:p>
            <a:pPr algn="just"/>
            <a:r>
              <a:rPr lang="pt-BR" sz="2400" dirty="0" smtClean="0"/>
              <a:t>Criar </a:t>
            </a:r>
            <a:r>
              <a:rPr lang="pt-BR" sz="2400" dirty="0"/>
              <a:t>meios e mecanismos institucionais que permitam articular o universo do ensino, da pesquisa e da extensão ao universo da gestão e do provimento dos serviços e benefícios socioassistenciais, de forma a contribuir para o desenvolvimento das competências necessárias à continua e permanente melhoria da qualidade do SUAS</a:t>
            </a:r>
            <a:r>
              <a:rPr lang="pt-BR" sz="2400" dirty="0" smtClean="0"/>
              <a:t>;</a:t>
            </a:r>
          </a:p>
          <a:p>
            <a:pPr algn="just">
              <a:buNone/>
            </a:pPr>
            <a:endParaRPr lang="pt-BR" sz="500" dirty="0"/>
          </a:p>
          <a:p>
            <a:pPr algn="just"/>
            <a:r>
              <a:rPr lang="pt-BR" sz="2400" dirty="0"/>
              <a:t>Consolidar referências teóricas, técnicas e ético-políticas na Assistência Social a partir da aproximação entre a gestão do SUAS, o provimento dos serviços e benefícios e as instituições de ensino,  pesquisa e extensão, potencializando a produção, sistematização e disseminação de conhecimentos.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99618" y="260648"/>
            <a:ext cx="227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98435716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1157</Words>
  <Application>Microsoft Office PowerPoint</Application>
  <PresentationFormat>Apresentação na tela (4:3)</PresentationFormat>
  <Paragraphs>160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janine.santos</dc:creator>
  <cp:lastModifiedBy>Jose Ferreira da Crus</cp:lastModifiedBy>
  <cp:revision>19</cp:revision>
  <cp:lastPrinted>2013-03-26T12:57:20Z</cp:lastPrinted>
  <dcterms:created xsi:type="dcterms:W3CDTF">2013-03-25T12:20:45Z</dcterms:created>
  <dcterms:modified xsi:type="dcterms:W3CDTF">2013-03-26T12:57:22Z</dcterms:modified>
</cp:coreProperties>
</file>