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5.jpeg" ContentType="image/jpeg"/>
  <Override PartName="/ppt/media/image6.jpeg" ContentType="image/jpeg"/>
  <Override PartName="/ppt/media/image4.png" ContentType="image/png"/>
  <Override PartName="/ppt/media/image7.jpeg" ContentType="image/jpeg"/>
  <Override PartName="/ppt/media/image8.jpeg" ContentType="image/jpeg"/>
  <Override PartName="/ppt/media/image1.png" ContentType="image/png"/>
  <Override PartName="/ppt/media/image9.jpeg" ContentType="image/jpeg"/>
  <Override PartName="/ppt/media/image2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rgbClr val="93a299"/>
          </a:solidFill>
        </p:spPr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d2533c"/>
                </a:solidFill>
                <a:latin typeface="Arial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pt-BR" sz="2400">
                <a:solidFill>
                  <a:srgbClr val="292934"/>
                </a:solidFill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400">
                <a:solidFill>
                  <a:srgbClr val="292934"/>
                </a:solidFill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400">
                <a:solidFill>
                  <a:srgbClr val="292934"/>
                </a:solidFill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400">
                <a:solidFill>
                  <a:srgbClr val="292934"/>
                </a:solidFill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400">
                <a:solidFill>
                  <a:srgbClr val="292934"/>
                </a:solidFill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400">
                <a:solidFill>
                  <a:srgbClr val="292934"/>
                </a:solidFill>
                <a:latin typeface="Arial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400">
                <a:solidFill>
                  <a:srgbClr val="292934"/>
                </a:solidFill>
                <a:latin typeface="Arial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 sz="2000">
                <a:solidFill>
                  <a:srgbClr val="292934"/>
                </a:solidFill>
                <a:latin typeface="Arial"/>
              </a:rPr>
              <a:t>Segundo nível</a:t>
            </a:r>
            <a:endParaRPr/>
          </a:p>
          <a:p>
            <a:pPr lvl="1">
              <a:buSzPct val="85000"/>
              <a:buFont typeface="Arial"/>
              <a:buChar char="•"/>
            </a:pPr>
            <a:r>
              <a:rPr lang="pt-BR">
                <a:solidFill>
                  <a:srgbClr val="292934"/>
                </a:solidFill>
                <a:latin typeface="Arial"/>
              </a:rPr>
              <a:t>Terceiro nível</a:t>
            </a:r>
            <a:endParaRPr/>
          </a:p>
          <a:p>
            <a:pPr lvl="2">
              <a:buSzPct val="90000"/>
              <a:buFont typeface="Arial"/>
              <a:buChar char="•"/>
            </a:pPr>
            <a:r>
              <a:rPr lang="pt-BR" sz="1600">
                <a:solidFill>
                  <a:srgbClr val="292934"/>
                </a:solidFill>
                <a:latin typeface="Arial"/>
              </a:rPr>
              <a:t>Quarto nível</a:t>
            </a:r>
            <a:endParaRPr/>
          </a:p>
          <a:p>
            <a:pPr lvl="3">
              <a:buFont typeface="Arial"/>
              <a:buChar char="•"/>
            </a:pPr>
            <a:r>
              <a:rPr lang="pt-BR" sz="1400">
                <a:solidFill>
                  <a:srgbClr val="292934"/>
                </a:solidFill>
                <a:latin typeface="Arial"/>
              </a:rPr>
              <a:t>Quinto nível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292934"/>
                </a:solidFill>
                <a:latin typeface="Arial"/>
              </a:rPr>
              <a:t>29/09/14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B12181-4181-4111-B111-61F131A181D1}" type="slidenum">
              <a:rPr lang="pt-BR">
                <a:solidFill>
                  <a:srgbClr val="292934"/>
                </a:solidFill>
                <a:latin typeface="Arial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0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rgbClr val="93a299"/>
          </a:solidFill>
        </p:spPr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d2533c"/>
                </a:solidFill>
                <a:latin typeface="Arial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292934"/>
                </a:solidFill>
                <a:latin typeface="Arial"/>
              </a:rPr>
              <a:t>29/09/14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E1C1B1F1-91A1-4121-91B1-01A13171B171}" type="slidenum">
              <a:rPr lang="pt-BR">
                <a:solidFill>
                  <a:srgbClr val="292934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79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rgbClr val="93a299"/>
          </a:solidFill>
        </p:spPr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>
                <a:solidFill>
                  <a:srgbClr val="292934"/>
                </a:solidFill>
                <a:latin typeface="Arial"/>
              </a:rPr>
              <a:t>29/09/14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B1A1D111-F1C1-4171-A191-31E1B1518111}" type="slidenum">
              <a:rPr lang="pt-BR">
                <a:solidFill>
                  <a:srgbClr val="292934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83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sitesistec.mec.gov.br/" TargetMode="External"/><Relationship Id="rId2" Type="http://schemas.openxmlformats.org/officeDocument/2006/relationships/hyperlink" Target="http://aplicacoes.mds.gov.br/sagirmps/snas/rmm/index.php" TargetMode="External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hyperlink" Target="mailto:domitila.peixoto@mds.gov.br" TargetMode="External"/><Relationship Id="rId3" Type="http://schemas.openxmlformats.org/officeDocument/2006/relationships/hyperlink" Target="mailto:natalia.leite@mds.gov.br" TargetMode="External"/><Relationship Id="rId4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292934"/>
                </a:solidFill>
                <a:latin typeface="Arial"/>
              </a:rPr>
              <a:t>SISTEMAS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395640" y="1556640"/>
            <a:ext cx="8229240" cy="4824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85000"/>
              <a:buFont charset="2" typeface="Wingdings"/>
              <a:buChar char=""/>
            </a:pPr>
            <a:r>
              <a:rPr lang="pt-BR" sz="2400">
                <a:solidFill>
                  <a:srgbClr val="292934"/>
                </a:solidFill>
                <a:latin typeface="Arial"/>
              </a:rPr>
              <a:t>SISTEC - Sistema Nacional de Informações da Educação Profissional e Tecnológica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>
                <a:solidFill>
                  <a:srgbClr val="292934"/>
                </a:solidFill>
                <a:latin typeface="Arial"/>
              </a:rPr>
              <a:t>Para acessar o SISTEC, entrar no endereço eletrônico: </a:t>
            </a:r>
            <a:r>
              <a:rPr lang="pt-BR" u="sng">
                <a:solidFill>
                  <a:srgbClr val="0000ff"/>
                </a:solidFill>
                <a:latin typeface="Arial"/>
                <a:hlinkClick r:id="rId1"/>
              </a:rPr>
              <a:t>http://sitesistec.mec.gov.br/</a:t>
            </a:r>
            <a:r>
              <a:rPr lang="pt-BR">
                <a:solidFill>
                  <a:srgbClr val="292934"/>
                </a:solidFill>
                <a:latin typeface="Arial"/>
              </a:rPr>
              <a:t> </a:t>
            </a:r>
            <a:endParaRPr/>
          </a:p>
          <a:p>
            <a:endParaRPr/>
          </a:p>
          <a:p>
            <a:pPr>
              <a:lnSpc>
                <a:spcPct val="100000"/>
              </a:lnSpc>
              <a:buSzPct val="85000"/>
              <a:buFont charset="2" typeface="Wingdings"/>
              <a:buChar char=""/>
            </a:pPr>
            <a:r>
              <a:rPr lang="pt-BR" sz="2400">
                <a:solidFill>
                  <a:srgbClr val="292934"/>
                </a:solidFill>
                <a:latin typeface="Arial"/>
              </a:rPr>
              <a:t>RMM – Registro Mensal de Mobilizações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pt-BR">
                <a:solidFill>
                  <a:srgbClr val="292934"/>
                </a:solidFill>
                <a:latin typeface="Arial"/>
              </a:rPr>
              <a:t>Para acessar o RMM, entrar no endereço eletrônico: </a:t>
            </a:r>
            <a:r>
              <a:rPr lang="pt-BR" u="sng">
                <a:solidFill>
                  <a:srgbClr val="0000ff"/>
                </a:solidFill>
                <a:latin typeface="Arial"/>
                <a:hlinkClick r:id="rId2"/>
              </a:rPr>
              <a:t>http://aplicacoes.mds.gov.br/sagirmps/snas/rmm/index.php</a:t>
            </a:r>
            <a:r>
              <a:rPr lang="pt-BR">
                <a:solidFill>
                  <a:srgbClr val="292934"/>
                </a:solidFill>
                <a:latin typeface="Arial"/>
              </a:rPr>
              <a:t> 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SzPct val="85000"/>
              <a:buFont charset="2" typeface="Wingdings"/>
              <a:buChar char=""/>
            </a:pPr>
            <a:r>
              <a:rPr b="1" lang="pt-BR" sz="2400">
                <a:solidFill>
                  <a:srgbClr val="292934"/>
                </a:solidFill>
                <a:latin typeface="Arial"/>
              </a:rPr>
              <a:t>O cofinanciamento do Programa é realizado exclusivamente a partir das informações postadas no sistemas. Portanto, o município deve manter os sistemas atualizados.</a:t>
            </a:r>
            <a:endParaRPr/>
          </a:p>
        </p:txBody>
      </p:sp>
      <p:sp>
        <p:nvSpPr>
          <p:cNvPr id="119" name="CustomShape 3"/>
          <p:cNvSpPr/>
          <p:nvPr/>
        </p:nvSpPr>
        <p:spPr>
          <a:xfrm>
            <a:off x="3102480" y="0"/>
            <a:ext cx="1513080" cy="36468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>
                <a:solidFill>
                  <a:srgbClr val="ffffff"/>
                </a:solidFill>
                <a:latin typeface="Arial"/>
              </a:rPr>
              <a:t>ACESSUAS 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292934"/>
                </a:solidFill>
                <a:latin typeface="Arial"/>
              </a:rPr>
              <a:t>COMO PREENCHER O RMM</a:t>
            </a:r>
            <a:endParaRPr/>
          </a:p>
        </p:txBody>
      </p:sp>
      <p:pic>
        <p:nvPicPr>
          <p:cNvPr descr="" id="121" name="Espaço Reservado para Conteúdo 3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865520"/>
            <a:ext cx="8229240" cy="4345920"/>
          </a:xfrm>
          <a:prstGeom prst="rect">
            <a:avLst/>
          </a:prstGeom>
        </p:spPr>
      </p:pic>
      <p:sp>
        <p:nvSpPr>
          <p:cNvPr id="122" name="CustomShape 2"/>
          <p:cNvSpPr/>
          <p:nvPr/>
        </p:nvSpPr>
        <p:spPr>
          <a:xfrm>
            <a:off x="5076000" y="2958120"/>
            <a:ext cx="2808000" cy="1151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Nesse campo, inserir CPF do gestor/pessoa com acesso ao RMM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Para dúvidas ou problemas de senha, encaminhar e-mail para rede.suas@mds.gov.br</a:t>
            </a:r>
            <a:endParaRPr/>
          </a:p>
        </p:txBody>
      </p:sp>
      <p:sp>
        <p:nvSpPr>
          <p:cNvPr id="123" name="CustomShape 3"/>
          <p:cNvSpPr/>
          <p:nvPr/>
        </p:nvSpPr>
        <p:spPr>
          <a:xfrm>
            <a:off x="2699640" y="3479760"/>
            <a:ext cx="2376000" cy="5400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24" name="CustomShape 4"/>
          <p:cNvSpPr/>
          <p:nvPr/>
        </p:nvSpPr>
        <p:spPr>
          <a:xfrm>
            <a:off x="3636000" y="0"/>
            <a:ext cx="208800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t-BR">
                <a:solidFill>
                  <a:srgbClr val="ffffff"/>
                </a:solidFill>
                <a:latin typeface="Arial"/>
              </a:rPr>
              <a:t>ACESSUAS Trabalho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292934"/>
                </a:solidFill>
                <a:latin typeface="Arial"/>
              </a:rPr>
              <a:t>COMO PREENCHER O RMM</a:t>
            </a:r>
            <a:endParaRPr/>
          </a:p>
        </p:txBody>
      </p:sp>
      <p:pic>
        <p:nvPicPr>
          <p:cNvPr descr="" id="126" name="Espaço Reservado para Conteúdo 3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899720"/>
            <a:ext cx="8229240" cy="4337280"/>
          </a:xfrm>
          <a:prstGeom prst="rect">
            <a:avLst/>
          </a:prstGeom>
        </p:spPr>
      </p:pic>
      <p:sp>
        <p:nvSpPr>
          <p:cNvPr id="127" name="CustomShape 2"/>
          <p:cNvSpPr/>
          <p:nvPr/>
        </p:nvSpPr>
        <p:spPr>
          <a:xfrm>
            <a:off x="4644000" y="3645000"/>
            <a:ext cx="1439640" cy="215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Escolher Estado</a:t>
            </a:r>
            <a:endParaRPr/>
          </a:p>
        </p:txBody>
      </p:sp>
      <p:sp>
        <p:nvSpPr>
          <p:cNvPr id="128" name="CustomShape 3"/>
          <p:cNvSpPr/>
          <p:nvPr/>
        </p:nvSpPr>
        <p:spPr>
          <a:xfrm>
            <a:off x="4788000" y="4077000"/>
            <a:ext cx="1511640" cy="215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Escolher Município</a:t>
            </a:r>
            <a:endParaRPr/>
          </a:p>
        </p:txBody>
      </p:sp>
      <p:sp>
        <p:nvSpPr>
          <p:cNvPr id="129" name="CustomShape 4"/>
          <p:cNvSpPr/>
          <p:nvPr/>
        </p:nvSpPr>
        <p:spPr>
          <a:xfrm>
            <a:off x="4284000" y="4509000"/>
            <a:ext cx="1511640" cy="359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Aparecerá o código IBGE do município</a:t>
            </a:r>
            <a:endParaRPr/>
          </a:p>
        </p:txBody>
      </p:sp>
      <p:sp>
        <p:nvSpPr>
          <p:cNvPr id="130" name="CustomShape 5"/>
          <p:cNvSpPr/>
          <p:nvPr/>
        </p:nvSpPr>
        <p:spPr>
          <a:xfrm>
            <a:off x="3923280" y="3753000"/>
            <a:ext cx="719640" cy="323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31" name="CustomShape 6"/>
          <p:cNvSpPr/>
          <p:nvPr/>
        </p:nvSpPr>
        <p:spPr>
          <a:xfrm>
            <a:off x="3851280" y="4185000"/>
            <a:ext cx="935640" cy="53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32" name="CustomShape 7"/>
          <p:cNvSpPr/>
          <p:nvPr/>
        </p:nvSpPr>
        <p:spPr>
          <a:xfrm>
            <a:off x="3851280" y="4436280"/>
            <a:ext cx="431640" cy="251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33" name="CustomShape 8"/>
          <p:cNvSpPr/>
          <p:nvPr/>
        </p:nvSpPr>
        <p:spPr>
          <a:xfrm>
            <a:off x="2123640" y="5301360"/>
            <a:ext cx="1511640" cy="215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Clicar em “Avançar”</a:t>
            </a:r>
            <a:endParaRPr/>
          </a:p>
        </p:txBody>
      </p:sp>
      <p:sp>
        <p:nvSpPr>
          <p:cNvPr id="134" name="CustomShape 9"/>
          <p:cNvSpPr/>
          <p:nvPr/>
        </p:nvSpPr>
        <p:spPr>
          <a:xfrm>
            <a:off x="2879640" y="4688280"/>
            <a:ext cx="360" cy="611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35" name="CustomShape 10"/>
          <p:cNvSpPr/>
          <p:nvPr/>
        </p:nvSpPr>
        <p:spPr>
          <a:xfrm>
            <a:off x="3636000" y="0"/>
            <a:ext cx="208800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t-BR">
                <a:solidFill>
                  <a:srgbClr val="ffffff"/>
                </a:solidFill>
                <a:latin typeface="Arial"/>
              </a:rPr>
              <a:t>ACESSUAS Trabalho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292934"/>
                </a:solidFill>
                <a:latin typeface="Arial"/>
              </a:rPr>
              <a:t>COMO PREENCHER O RMM</a:t>
            </a:r>
            <a:endParaRPr/>
          </a:p>
        </p:txBody>
      </p:sp>
      <p:pic>
        <p:nvPicPr>
          <p:cNvPr descr="" id="137" name="Espaço Reservado para Conteúdo 3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867680"/>
            <a:ext cx="8229240" cy="4341600"/>
          </a:xfrm>
          <a:prstGeom prst="rect">
            <a:avLst/>
          </a:prstGeom>
        </p:spPr>
      </p:pic>
      <p:sp>
        <p:nvSpPr>
          <p:cNvPr id="138" name="CustomShape 2"/>
          <p:cNvSpPr/>
          <p:nvPr/>
        </p:nvSpPr>
        <p:spPr>
          <a:xfrm>
            <a:off x="4212000" y="4293000"/>
            <a:ext cx="1511640" cy="1439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Clicar em “Preencher” nos meses com o campo aberto caso tenha acontecido atividades de mobilização </a:t>
            </a:r>
            <a:endParaRPr/>
          </a:p>
        </p:txBody>
      </p:sp>
      <p:sp>
        <p:nvSpPr>
          <p:cNvPr id="139" name="CustomShape 3"/>
          <p:cNvSpPr/>
          <p:nvPr/>
        </p:nvSpPr>
        <p:spPr>
          <a:xfrm>
            <a:off x="3347280" y="5013000"/>
            <a:ext cx="863640" cy="503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40" name="CustomShape 4"/>
          <p:cNvSpPr/>
          <p:nvPr/>
        </p:nvSpPr>
        <p:spPr>
          <a:xfrm>
            <a:off x="3636000" y="0"/>
            <a:ext cx="208800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t-BR">
                <a:solidFill>
                  <a:srgbClr val="ffffff"/>
                </a:solidFill>
                <a:latin typeface="Arial"/>
              </a:rPr>
              <a:t>ACESSUAS Trabalho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4000">
                <a:solidFill>
                  <a:srgbClr val="292934"/>
                </a:solidFill>
                <a:latin typeface="Arial"/>
              </a:rPr>
              <a:t>COMO PREENCHER O RMM</a:t>
            </a:r>
            <a:endParaRPr/>
          </a:p>
        </p:txBody>
      </p:sp>
      <p:pic>
        <p:nvPicPr>
          <p:cNvPr descr="" id="142" name="Espaço Reservado para Conteúdo 3"/>
          <p:cNvPicPr/>
          <p:nvPr/>
        </p:nvPicPr>
        <p:blipFill>
          <a:blip r:embed="rId1"/>
          <a:stretch>
            <a:fillRect/>
          </a:stretch>
        </p:blipFill>
        <p:spPr>
          <a:xfrm>
            <a:off x="107640" y="1464840"/>
            <a:ext cx="8949240" cy="4721400"/>
          </a:xfrm>
          <a:prstGeom prst="rect">
            <a:avLst/>
          </a:prstGeom>
        </p:spPr>
      </p:pic>
      <p:sp>
        <p:nvSpPr>
          <p:cNvPr id="143" name="CustomShape 2"/>
          <p:cNvSpPr/>
          <p:nvPr/>
        </p:nvSpPr>
        <p:spPr>
          <a:xfrm>
            <a:off x="7107480" y="3141000"/>
            <a:ext cx="1656000" cy="359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Estimativa numérica de</a:t>
            </a:r>
            <a:r>
              <a:rPr b="1" lang="pt-BR" sz="1100">
                <a:solidFill>
                  <a:srgbClr val="f3f2dc"/>
                </a:solidFill>
                <a:latin typeface="Times New Roman"/>
              </a:rPr>
              <a:t> PESSOAS </a:t>
            </a:r>
            <a:r>
              <a:rPr lang="pt-BR" sz="1100">
                <a:solidFill>
                  <a:srgbClr val="f3f2dc"/>
                </a:solidFill>
                <a:latin typeface="Times New Roman"/>
              </a:rPr>
              <a:t>presentes</a:t>
            </a:r>
            <a:endParaRPr/>
          </a:p>
        </p:txBody>
      </p:sp>
      <p:sp>
        <p:nvSpPr>
          <p:cNvPr id="144" name="CustomShape 3"/>
          <p:cNvSpPr/>
          <p:nvPr/>
        </p:nvSpPr>
        <p:spPr>
          <a:xfrm>
            <a:off x="4797720" y="3321000"/>
            <a:ext cx="2308680" cy="36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45" name="CustomShape 4"/>
          <p:cNvSpPr/>
          <p:nvPr/>
        </p:nvSpPr>
        <p:spPr>
          <a:xfrm>
            <a:off x="4788000" y="3321000"/>
            <a:ext cx="2319120" cy="179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46" name="CustomShape 5"/>
          <p:cNvSpPr/>
          <p:nvPr/>
        </p:nvSpPr>
        <p:spPr>
          <a:xfrm>
            <a:off x="7059960" y="4059000"/>
            <a:ext cx="1703520" cy="359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Quantas VEZES realizadas no mês</a:t>
            </a:r>
            <a:endParaRPr/>
          </a:p>
        </p:txBody>
      </p:sp>
      <p:sp>
        <p:nvSpPr>
          <p:cNvPr id="147" name="CustomShape 6"/>
          <p:cNvSpPr/>
          <p:nvPr/>
        </p:nvSpPr>
        <p:spPr>
          <a:xfrm>
            <a:off x="4788000" y="3644280"/>
            <a:ext cx="2271600" cy="593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48" name="CustomShape 7"/>
          <p:cNvSpPr/>
          <p:nvPr/>
        </p:nvSpPr>
        <p:spPr>
          <a:xfrm>
            <a:off x="4788000" y="3842280"/>
            <a:ext cx="2271600" cy="395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49" name="CustomShape 8"/>
          <p:cNvSpPr/>
          <p:nvPr/>
        </p:nvSpPr>
        <p:spPr>
          <a:xfrm>
            <a:off x="4788000" y="4004280"/>
            <a:ext cx="2271600" cy="233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50" name="CustomShape 9"/>
          <p:cNvSpPr/>
          <p:nvPr/>
        </p:nvSpPr>
        <p:spPr>
          <a:xfrm>
            <a:off x="4777920" y="4239000"/>
            <a:ext cx="2281680" cy="179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51" name="CustomShape 10"/>
          <p:cNvSpPr/>
          <p:nvPr/>
        </p:nvSpPr>
        <p:spPr>
          <a:xfrm>
            <a:off x="4788000" y="4239000"/>
            <a:ext cx="2271600" cy="278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52" name="CustomShape 11"/>
          <p:cNvSpPr/>
          <p:nvPr/>
        </p:nvSpPr>
        <p:spPr>
          <a:xfrm>
            <a:off x="4788000" y="4239000"/>
            <a:ext cx="2271600" cy="413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53" name="CustomShape 12"/>
          <p:cNvSpPr/>
          <p:nvPr/>
        </p:nvSpPr>
        <p:spPr>
          <a:xfrm>
            <a:off x="4788000" y="4239000"/>
            <a:ext cx="2271600" cy="557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54" name="CustomShape 13"/>
          <p:cNvSpPr/>
          <p:nvPr/>
        </p:nvSpPr>
        <p:spPr>
          <a:xfrm>
            <a:off x="4777920" y="4239000"/>
            <a:ext cx="2281680" cy="755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55" name="CustomShape 14"/>
          <p:cNvSpPr/>
          <p:nvPr/>
        </p:nvSpPr>
        <p:spPr>
          <a:xfrm>
            <a:off x="7059960" y="4995000"/>
            <a:ext cx="1703520" cy="359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QUANTIDADE DISTRIBUÍDA no mês</a:t>
            </a:r>
            <a:endParaRPr/>
          </a:p>
        </p:txBody>
      </p:sp>
      <p:sp>
        <p:nvSpPr>
          <p:cNvPr id="156" name="CustomShape 15"/>
          <p:cNvSpPr/>
          <p:nvPr/>
        </p:nvSpPr>
        <p:spPr>
          <a:xfrm>
            <a:off x="4777920" y="5130360"/>
            <a:ext cx="2281680" cy="44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57" name="CustomShape 16"/>
          <p:cNvSpPr/>
          <p:nvPr/>
        </p:nvSpPr>
        <p:spPr>
          <a:xfrm>
            <a:off x="4797720" y="5175360"/>
            <a:ext cx="2261160" cy="125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58" name="CustomShape 17"/>
          <p:cNvSpPr/>
          <p:nvPr/>
        </p:nvSpPr>
        <p:spPr>
          <a:xfrm>
            <a:off x="6876360" y="2252160"/>
            <a:ext cx="1815120" cy="359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1º: Clicar em “Atividades”</a:t>
            </a:r>
            <a:endParaRPr/>
          </a:p>
        </p:txBody>
      </p:sp>
      <p:sp>
        <p:nvSpPr>
          <p:cNvPr id="159" name="CustomShape 18"/>
          <p:cNvSpPr/>
          <p:nvPr/>
        </p:nvSpPr>
        <p:spPr>
          <a:xfrm>
            <a:off x="5220000" y="2432160"/>
            <a:ext cx="1656000" cy="56412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60" name="CustomShape 19"/>
          <p:cNvSpPr/>
          <p:nvPr/>
        </p:nvSpPr>
        <p:spPr>
          <a:xfrm>
            <a:off x="6876360" y="5512680"/>
            <a:ext cx="1703520" cy="503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Após o preenchimento, clicar em “Salvar e Concluir”</a:t>
            </a:r>
            <a:endParaRPr/>
          </a:p>
        </p:txBody>
      </p:sp>
      <p:sp>
        <p:nvSpPr>
          <p:cNvPr id="161" name="CustomShape 20"/>
          <p:cNvSpPr/>
          <p:nvPr/>
        </p:nvSpPr>
        <p:spPr>
          <a:xfrm>
            <a:off x="4428000" y="5764680"/>
            <a:ext cx="2448000" cy="32832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62" name="CustomShape 21"/>
          <p:cNvSpPr/>
          <p:nvPr/>
        </p:nvSpPr>
        <p:spPr>
          <a:xfrm>
            <a:off x="179640" y="4986000"/>
            <a:ext cx="1703520" cy="503640"/>
          </a:xfrm>
          <a:prstGeom prst="rect">
            <a:avLst>
              <a:gd fmla="val 16667" name="adj"/>
            </a:avLst>
          </a:prstGeom>
          <a:solidFill>
            <a:srgbClr val="93a299"/>
          </a:solidFill>
          <a:ln w="26280">
            <a:solidFill>
              <a:srgbClr val="6c7771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pt-BR" sz="1100">
                <a:solidFill>
                  <a:srgbClr val="f3f2dc"/>
                </a:solidFill>
                <a:latin typeface="Times New Roman"/>
              </a:rPr>
              <a:t>Inserir o nome do responsável pelo preenchimento</a:t>
            </a:r>
            <a:endParaRPr/>
          </a:p>
        </p:txBody>
      </p:sp>
      <p:sp>
        <p:nvSpPr>
          <p:cNvPr id="163" name="CustomShape 22"/>
          <p:cNvSpPr/>
          <p:nvPr/>
        </p:nvSpPr>
        <p:spPr>
          <a:xfrm>
            <a:off x="1883160" y="5238360"/>
            <a:ext cx="528120" cy="494640"/>
          </a:xfrm>
          <a:prstGeom prst="straightConnector1">
            <a:avLst/>
          </a:prstGeom>
          <a:ln w="26280">
            <a:solidFill>
              <a:srgbClr val="292934"/>
            </a:solidFill>
            <a:round/>
            <a:tailEnd len="med" type="triangle" w="med"/>
          </a:ln>
        </p:spPr>
      </p:sp>
      <p:sp>
        <p:nvSpPr>
          <p:cNvPr id="164" name="CustomShape 23"/>
          <p:cNvSpPr/>
          <p:nvPr/>
        </p:nvSpPr>
        <p:spPr>
          <a:xfrm>
            <a:off x="3636000" y="0"/>
            <a:ext cx="208800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t-BR">
                <a:solidFill>
                  <a:srgbClr val="ffffff"/>
                </a:solidFill>
                <a:latin typeface="Arial"/>
              </a:rPr>
              <a:t>ACESSUAS Trabalho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6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17960" y="640080"/>
            <a:ext cx="4032000" cy="3024000"/>
          </a:xfrm>
          <a:prstGeom prst="rect">
            <a:avLst/>
          </a:prstGeom>
        </p:spPr>
      </p:pic>
      <p:pic>
        <p:nvPicPr>
          <p:cNvPr descr="" id="166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932000" y="640080"/>
            <a:ext cx="3125520" cy="3121560"/>
          </a:xfrm>
          <a:prstGeom prst="rect">
            <a:avLst/>
          </a:prstGeom>
        </p:spPr>
      </p:pic>
      <p:pic>
        <p:nvPicPr>
          <p:cNvPr descr="" id="16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331640" y="3834000"/>
            <a:ext cx="1782000" cy="2376360"/>
          </a:xfrm>
          <a:prstGeom prst="rect">
            <a:avLst/>
          </a:prstGeom>
        </p:spPr>
      </p:pic>
      <p:pic>
        <p:nvPicPr>
          <p:cNvPr descr="" id="168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3636000" y="3834000"/>
            <a:ext cx="3671640" cy="2753640"/>
          </a:xfrm>
          <a:prstGeom prst="rect">
            <a:avLst/>
          </a:prstGeom>
        </p:spPr>
      </p:pic>
      <p:sp>
        <p:nvSpPr>
          <p:cNvPr id="169" name="CustomShape 1"/>
          <p:cNvSpPr/>
          <p:nvPr/>
        </p:nvSpPr>
        <p:spPr>
          <a:xfrm>
            <a:off x="3636000" y="0"/>
            <a:ext cx="208800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t-BR">
                <a:solidFill>
                  <a:srgbClr val="ffffff"/>
                </a:solidFill>
                <a:latin typeface="Arial"/>
              </a:rPr>
              <a:t>ACESSUAS Trabalho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3339000" y="3478320"/>
            <a:ext cx="2465640" cy="639360"/>
          </a:xfrm>
          <a:prstGeom prst="rect">
            <a:avLst/>
          </a:prstGeom>
        </p:spPr>
        <p:txBody>
          <a:bodyPr anchor="ctr" bIns="45000" lIns="90000" rIns="90000" tIns="45000" wrap="none"/>
          <a:p>
            <a:pPr algn="just">
              <a:lnSpc>
                <a:spcPct val="100000"/>
              </a:lnSpc>
            </a:pPr>
            <a:r>
              <a:rPr b="1" lang="pt-BR" sz="3600">
                <a:solidFill>
                  <a:srgbClr val="292934"/>
                </a:solidFill>
                <a:latin typeface="Arial"/>
              </a:rPr>
              <a:t>Obrigada !</a:t>
            </a:r>
            <a:endParaRPr/>
          </a:p>
        </p:txBody>
      </p:sp>
      <p:pic>
        <p:nvPicPr>
          <p:cNvPr descr="" id="171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2878920" y="954000"/>
            <a:ext cx="3385800" cy="2520720"/>
          </a:xfrm>
          <a:prstGeom prst="rect">
            <a:avLst/>
          </a:prstGeom>
        </p:spPr>
      </p:pic>
      <p:sp>
        <p:nvSpPr>
          <p:cNvPr id="172" name="CustomShape 2"/>
          <p:cNvSpPr/>
          <p:nvPr/>
        </p:nvSpPr>
        <p:spPr>
          <a:xfrm>
            <a:off x="1235880" y="3965040"/>
            <a:ext cx="6671880" cy="2647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pt-BR" sz="1400">
                <a:solidFill>
                  <a:srgbClr val="292934"/>
                </a:solidFill>
                <a:latin typeface="Book Antiqua"/>
              </a:rPr>
              <a:t>Ministério do Desenvolvimento Social e Combate à Fome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400">
                <a:solidFill>
                  <a:srgbClr val="292934"/>
                </a:solidFill>
                <a:latin typeface="Book Antiqua"/>
              </a:rPr>
              <a:t>Secretaria Nacional de Assistência Social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400">
                <a:solidFill>
                  <a:srgbClr val="292934"/>
                </a:solidFill>
                <a:latin typeface="Book Antiqua"/>
              </a:rPr>
              <a:t>Departamento de Proteção Social Básica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pt-BR" sz="1400" u="sng">
                <a:solidFill>
                  <a:srgbClr val="0000ff"/>
                </a:solidFill>
                <a:latin typeface="Book Antiqua"/>
                <a:hlinkClick r:id="rId2"/>
              </a:rPr>
              <a:t>domitila.peixoto@mds.gov.br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400" u="sng">
                <a:solidFill>
                  <a:srgbClr val="0000ff"/>
                </a:solidFill>
                <a:latin typeface="Book Antiqua"/>
                <a:hlinkClick r:id="rId3"/>
              </a:rPr>
              <a:t>natalia.leite@mds.gov.br</a:t>
            </a:r>
            <a:r>
              <a:rPr lang="pt-BR" sz="1400">
                <a:solidFill>
                  <a:srgbClr val="292934"/>
                </a:solidFill>
                <a:latin typeface="Book Antiqua"/>
              </a:rPr>
              <a:t> 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pt-BR" sz="1400">
                <a:solidFill>
                  <a:srgbClr val="292934"/>
                </a:solidFill>
                <a:latin typeface="Book Antiqua"/>
              </a:rPr>
              <a:t>(61) 2030.2918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1400">
                <a:solidFill>
                  <a:srgbClr val="292934"/>
                </a:solidFill>
                <a:latin typeface="Arial"/>
              </a:rPr>
              <a:t>www.mds.gov.br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1400">
                <a:solidFill>
                  <a:srgbClr val="292934"/>
                </a:solidFill>
                <a:latin typeface="Arial"/>
              </a:rPr>
              <a:t>0800- 7072003</a:t>
            </a:r>
            <a:endParaRPr/>
          </a:p>
        </p:txBody>
      </p:sp>
      <p:sp>
        <p:nvSpPr>
          <p:cNvPr id="173" name="CustomShape 3"/>
          <p:cNvSpPr/>
          <p:nvPr/>
        </p:nvSpPr>
        <p:spPr>
          <a:xfrm>
            <a:off x="3636000" y="0"/>
            <a:ext cx="2088000" cy="638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t-BR">
                <a:solidFill>
                  <a:srgbClr val="ffffff"/>
                </a:solidFill>
                <a:latin typeface="Arial"/>
              </a:rPr>
              <a:t>ACESSUAS Trabalho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