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</p:sldMasterIdLst>
  <p:notesMasterIdLst>
    <p:notesMasterId r:id="rId15"/>
  </p:notesMasterIdLst>
  <p:sldIdLst>
    <p:sldId id="271" r:id="rId2"/>
    <p:sldId id="256" r:id="rId3"/>
    <p:sldId id="267" r:id="rId4"/>
    <p:sldId id="257" r:id="rId5"/>
    <p:sldId id="264" r:id="rId6"/>
    <p:sldId id="258" r:id="rId7"/>
    <p:sldId id="262" r:id="rId8"/>
    <p:sldId id="259" r:id="rId9"/>
    <p:sldId id="263" r:id="rId10"/>
    <p:sldId id="270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3E00C-D55A-4B7D-82CC-92CCBBF5D714}" type="datetimeFigureOut">
              <a:rPr lang="pt-BR" smtClean="0"/>
              <a:t>16/06/2015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4B1F9-928E-4AFA-A31E-EDDC8E703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25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4B1F9-928E-4AFA-A31E-EDDC8E7039A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25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2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0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8245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719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0069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044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0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8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4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5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1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3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9/26/2014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4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scavel.pr.gov.br/conselhos/intersetorial/pagina.php?id=560" TargetMode="External"/><Relationship Id="rId3" Type="http://schemas.openxmlformats.org/officeDocument/2006/relationships/hyperlink" Target="http://www.cascavel.pr.gov.br/arquivos/12122013_caderno_de_orientaacoes_basicas.pdf" TargetMode="External"/><Relationship Id="rId7" Type="http://schemas.openxmlformats.org/officeDocument/2006/relationships/hyperlink" Target="http://www.cascavel.pr.gov.br/conselhos/intersetorial/pagina.php?id=566" TargetMode="External"/><Relationship Id="rId2" Type="http://schemas.openxmlformats.org/officeDocument/2006/relationships/hyperlink" Target="http://www.jusbrasil.com.br/topicos/10597802/artigo-136-da-lei-n-8069-de-13-de-julho-de-19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scavel.pr.gov.br/conselhos/intersetorial/subpagina.php?id=1039" TargetMode="External"/><Relationship Id="rId5" Type="http://schemas.openxmlformats.org/officeDocument/2006/relationships/hyperlink" Target="http://www.cascavel.pr.gov.br/conselhos/intersetorial/subpagina.php?id=1041" TargetMode="External"/><Relationship Id="rId4" Type="http://schemas.openxmlformats.org/officeDocument/2006/relationships/hyperlink" Target="http://www.cascavel.pr.gov.br/conselhos/intersetorial/pagina.php?id=569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aderno%20de%20Orienta&#231;&#245;es%20B&#225;sica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11122013_ficha_de_referencia_e_contra_referencia_rede_08-10-2012%20(6).doc" TargetMode="External"/><Relationship Id="rId2" Type="http://schemas.openxmlformats.org/officeDocument/2006/relationships/hyperlink" Target="FICHA%20DE%20REFER&#202;NCIA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Fluxo%20violencia%20sexual_fisica_psicolo&#769;gica.docx" TargetMode="External"/><Relationship Id="rId3" Type="http://schemas.openxmlformats.org/officeDocument/2006/relationships/hyperlink" Target="fluxogramas/12122013_fluxograma_de_prevencao_da_drogadicao_na_escola.pdf" TargetMode="External"/><Relationship Id="rId7" Type="http://schemas.openxmlformats.org/officeDocument/2006/relationships/hyperlink" Target="fluxogramas/11122013_fluxograma_transtorno_de_aprendizagem.pdf" TargetMode="External"/><Relationship Id="rId2" Type="http://schemas.openxmlformats.org/officeDocument/2006/relationships/hyperlink" Target="12122013_fluxo_drogadica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luxogramas/12122013_fluxograma_de_atendimento_para_crianca_com_transtorno_mental.pdf" TargetMode="External"/><Relationship Id="rId5" Type="http://schemas.openxmlformats.org/officeDocument/2006/relationships/hyperlink" Target="fluxogramas/11122013_fluxograma_ato_infracional.pdf" TargetMode="External"/><Relationship Id="rId4" Type="http://schemas.openxmlformats.org/officeDocument/2006/relationships/hyperlink" Target="fluxogramas/11122013_fluxograma_ato_indisciplinar_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smtClean="0">
                <a:latin typeface="Kunstler Script" panose="030304020206070D0D06" pitchFamily="66" charset="0"/>
              </a:rPr>
              <a:t>Um olhar sobre a Rede de Atenção e Proteção Social de Cascavel: </a:t>
            </a:r>
            <a:endParaRPr lang="pt-BR" sz="6600" b="1" dirty="0">
              <a:latin typeface="Kunstler Script" panose="030304020206070D0D06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84868" y="3245476"/>
            <a:ext cx="8619744" cy="2665746"/>
          </a:xfrm>
        </p:spPr>
        <p:txBody>
          <a:bodyPr/>
          <a:lstStyle/>
          <a:p>
            <a:pPr marL="0" indent="0" algn="ctr">
              <a:buNone/>
            </a:pPr>
            <a:r>
              <a:rPr lang="pt-BR" smtClean="0">
                <a:latin typeface="Arial Black" panose="020B0A04020102020204" pitchFamily="34" charset="0"/>
              </a:rPr>
              <a:t>                          A experiência do município de Cascavel/PR</a:t>
            </a:r>
          </a:p>
          <a:p>
            <a:pPr algn="ctr"/>
            <a:endParaRPr lang="pt-BR" smtClean="0">
              <a:latin typeface="Arial Black" panose="020B0A04020102020204" pitchFamily="34" charset="0"/>
            </a:endParaRPr>
          </a:p>
          <a:p>
            <a:pPr algn="ctr"/>
            <a:endParaRPr lang="pt-BR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t-BR" smtClean="0">
                <a:latin typeface="Arial Black" panose="020B0A04020102020204" pitchFamily="34" charset="0"/>
              </a:rPr>
              <a:t>                      PROF. ESP.  ADILSON DE AMORIM</a:t>
            </a:r>
          </a:p>
          <a:p>
            <a:pPr marL="0" indent="0">
              <a:buNone/>
            </a:pPr>
            <a:endParaRPr lang="pt-BR" smtClean="0">
              <a:latin typeface="Arial Black" panose="020B0A04020102020204" pitchFamily="34" charset="0"/>
            </a:endParaRPr>
          </a:p>
          <a:p>
            <a:endParaRPr lang="pt-BR" dirty="0">
              <a:latin typeface="Arial Black" panose="020B0A040201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16/06/2015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PROF_ADISONDEAMORIM@HOTMAIL.COM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0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1071" y="1010476"/>
            <a:ext cx="10203846" cy="1280890"/>
          </a:xfrm>
        </p:spPr>
        <p:txBody>
          <a:bodyPr/>
          <a:lstStyle/>
          <a:p>
            <a:r>
              <a:rPr lang="pt-BR" dirty="0" smtClean="0"/>
              <a:t>REPRESENTANTES PARA REDE DE PROTEÇÃO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74254" y="2133599"/>
            <a:ext cx="8216721" cy="3417195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TODOS DA REDE JÁ NOMINADOS NO CADERNO DE ORIENTAÇÕES</a:t>
            </a:r>
          </a:p>
          <a:p>
            <a:r>
              <a:rPr lang="pt-BR" dirty="0" smtClean="0"/>
              <a:t>QUATRO REPRESENTANTES DE ESCOLAS</a:t>
            </a:r>
          </a:p>
          <a:p>
            <a:r>
              <a:rPr lang="pt-BR" dirty="0" smtClean="0"/>
              <a:t>QUATRO REPRESENTANTES DE CMEI’S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959556"/>
            <a:ext cx="8915400" cy="495166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 </a:t>
            </a:r>
          </a:p>
          <a:p>
            <a:pPr marL="0" indent="0">
              <a:buNone/>
            </a:pPr>
            <a:r>
              <a:rPr lang="pt-BR" dirty="0" smtClean="0"/>
              <a:t>Lembre-se :</a:t>
            </a:r>
          </a:p>
          <a:p>
            <a:pPr marL="0" indent="0">
              <a:buNone/>
            </a:pPr>
            <a:r>
              <a:rPr lang="pt-BR" dirty="0"/>
              <a:t>                           </a:t>
            </a:r>
            <a:endParaRPr lang="pt-BR" dirty="0" smtClean="0"/>
          </a:p>
          <a:p>
            <a:pPr marL="0" indent="0">
              <a:buNone/>
            </a:pPr>
            <a:endParaRPr lang="pt-BR" sz="16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pt-BR" sz="1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pt-BR" sz="16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Arial Black" panose="020B0A04020102020204" pitchFamily="34" charset="0"/>
              </a:rPr>
              <a:t>                    “O importante não é o que você faz, mas como você faz”</a:t>
            </a:r>
            <a:endParaRPr lang="pt-BR" sz="1600" dirty="0">
              <a:latin typeface="Arial Black" panose="020B0A040201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46756"/>
            <a:ext cx="8915400" cy="576446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REFERÊNCIAS BIBLIOGRÁFICAS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BRASIL. [Estatuto da Criança e do Adolescente(1990)]. Estatuto da criança e do adolescente e legislação correlata: Lei nº 8.069, de 13 de julho de 1990, e legislação correlata.- 10 ed. – Brasília: Câmara dos Deputados, Edições Câmara,2013. 232 p – (série legislação; n. 97).</a:t>
            </a:r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BRASIL. [Constituição (1988)]. Constituição da Republica Federativa do Brasil: texto constitucional promulgado em 5 de outubro de 1998, com alterações adotadas pelas Emendas Constitucionais n.º 1/1992 a 67/2010, pelo Decreto Legislativo nº 186/2008 e pelas Emendas Constitucionais de Revisão n. º 1 a 6/19994. – 34. ed. – Brasília : Câmara dos Deputados, Edições Câmara, 2011. 578 p. -  (série textos básicos; n. 59).</a:t>
            </a:r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BRASIL. [Lei Darcy Ribeiro(19996)]. LDB: Lei de Diretrizes e Bases da Educação Nacional: Lei nº 9.994, de 20 de dezembro de 1996, que estabelece as diretrizes e bases da educação nacional [recurso eletrônico]. – 8. ed. – </a:t>
            </a: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Brasília 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Câmara dos Deputados, Edições 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Câmara, 2013. 45 p. – ( Série legislação; n. 102).</a:t>
            </a:r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SITES:</a:t>
            </a: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http://www.cascavel.pr.gov.br/secretarias/semed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://www.cascavel.pr.gov.br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://www.cascavel.pr.gov.br/conselhos/intersetorial/</a:t>
            </a:r>
          </a:p>
          <a:p>
            <a:pPr marL="0" indent="0">
              <a:buNone/>
            </a:pP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www.jusbrasil.com.br/topicos/10597802/artigo-136-da-lei-n-8069-de-13-de-julho-de-1990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www.cascavel.pr.gov.br/arquivos/12122013_caderno_de_orientaacoes_basicas.pdf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www.cascavel.pr.gov.br/conselhos/intersetorial/pagina.php?id=569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www.cascavel.pr.gov.br/conselhos/intersetorial/subpagina.php?id=1041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www.cascavel.pr.gov.br/conselhos/intersetorial/subpagina.php?id=1039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www.cascavel.pr.gov.br/conselhos/intersetorial/pagina.php?id=566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</a:t>
            </a:r>
            <a:r>
              <a:rPr lang="pt-BR" sz="13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www.cascavel.pr.gov.br/conselhos/intersetorial/pagina.php?id=560</a:t>
            </a:r>
            <a:endParaRPr lang="pt-BR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2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67556" y="1027289"/>
            <a:ext cx="10543822" cy="5576711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                                                                                                                 Muito </a:t>
            </a:r>
            <a:r>
              <a:rPr lang="pt-BR" b="1" dirty="0"/>
              <a:t>Obrigado!!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159" y="699911"/>
            <a:ext cx="5257417" cy="443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7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5100" y="79022"/>
            <a:ext cx="11896900" cy="179493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Blackadder ITC" panose="04020505051007020D02" pitchFamily="82" charset="0"/>
              </a:rPr>
              <a:t>Rede  Intersetorial de Atenção e Proteção Social de Cascavel</a:t>
            </a:r>
            <a:endParaRPr lang="pt-BR" dirty="0">
              <a:latin typeface="Blackadder ITC" panose="04020505051007020D02" pitchFamily="82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16/06/2015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PROF_ADILSONDEAMORIM@HOTMAIL.COM
              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1141411" y="1625161"/>
            <a:ext cx="1051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600" dirty="0" smtClean="0">
              <a:latin typeface="Kunstler Script" panose="030304020206070D0D06" pitchFamily="66" charset="0"/>
            </a:endParaRPr>
          </a:p>
          <a:p>
            <a:r>
              <a:rPr lang="pt-BR" sz="3600" b="1" dirty="0" smtClean="0">
                <a:latin typeface="Kunstler Script" panose="030304020206070D0D06" pitchFamily="66" charset="0"/>
              </a:rPr>
              <a:t>Adilson de Amorim                   </a:t>
            </a:r>
          </a:p>
          <a:p>
            <a:r>
              <a:rPr lang="pt-BR" sz="3600" b="1" dirty="0">
                <a:latin typeface="Kunstler Script" panose="030304020206070D0D06" pitchFamily="66" charset="0"/>
              </a:rPr>
              <a:t>Coordenador Geral </a:t>
            </a:r>
            <a:r>
              <a:rPr lang="pt-BR" b="1" dirty="0" smtClean="0">
                <a:latin typeface="Kunstler Script" panose="030304020206070D0D06" pitchFamily="66" charset="0"/>
              </a:rPr>
              <a:t>                                                      </a:t>
            </a:r>
          </a:p>
          <a:p>
            <a:r>
              <a:rPr lang="pt-BR" sz="3600" b="1" dirty="0" smtClean="0">
                <a:latin typeface="Kunstler Script" panose="030304020206070D0D06" pitchFamily="66" charset="0"/>
              </a:rPr>
              <a:t>                                              Marly Ungareti               </a:t>
            </a:r>
          </a:p>
          <a:p>
            <a:r>
              <a:rPr lang="pt-BR" sz="3600" b="1" dirty="0" smtClean="0">
                <a:latin typeface="Kunstler Script" panose="030304020206070D0D06" pitchFamily="66" charset="0"/>
              </a:rPr>
              <a:t>                                                   1ª Secretária</a:t>
            </a:r>
            <a:endParaRPr lang="pt-BR" b="1" dirty="0"/>
          </a:p>
        </p:txBody>
      </p:sp>
      <p:sp>
        <p:nvSpPr>
          <p:cNvPr id="7" name="Retângulo 6"/>
          <p:cNvSpPr/>
          <p:nvPr/>
        </p:nvSpPr>
        <p:spPr>
          <a:xfrm>
            <a:off x="6160770" y="4875963"/>
            <a:ext cx="6031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latin typeface="Kunstler Script" panose="030304020206070D0D06" pitchFamily="66" charset="0"/>
              </a:rPr>
              <a:t>Handrea Solano Lima de Carvalho </a:t>
            </a:r>
            <a:r>
              <a:rPr lang="pt-BR" sz="3600" b="1" dirty="0" err="1">
                <a:latin typeface="Kunstler Script" panose="030304020206070D0D06" pitchFamily="66" charset="0"/>
              </a:rPr>
              <a:t>Pellenz</a:t>
            </a:r>
            <a:endParaRPr lang="pt-BR" sz="3600" b="1" dirty="0">
              <a:latin typeface="Kunstler Script" panose="030304020206070D0D06" pitchFamily="66" charset="0"/>
            </a:endParaRPr>
          </a:p>
          <a:p>
            <a:r>
              <a:rPr lang="pt-BR" sz="3600" b="1" dirty="0" smtClean="0">
                <a:latin typeface="Kunstler Script" panose="030304020206070D0D06" pitchFamily="66" charset="0"/>
              </a:rPr>
              <a:t>                       2ª </a:t>
            </a:r>
            <a:r>
              <a:rPr lang="pt-BR" sz="3600" b="1" dirty="0">
                <a:latin typeface="Kunstler Script" panose="030304020206070D0D06" pitchFamily="66" charset="0"/>
              </a:rPr>
              <a:t>Secretária</a:t>
            </a:r>
          </a:p>
        </p:txBody>
      </p:sp>
    </p:spTree>
    <p:extLst>
      <p:ext uri="{BB962C8B-B14F-4D97-AF65-F5344CB8AC3E}">
        <p14:creationId xmlns:p14="http://schemas.microsoft.com/office/powerpoint/2010/main" val="21838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60370" y="240029"/>
            <a:ext cx="8544242" cy="58904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COMISSÕES</a:t>
            </a:r>
          </a:p>
          <a:p>
            <a:pPr marL="0" indent="0" algn="ctr">
              <a:buNone/>
            </a:pPr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Eder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Luiz dos Santos</a:t>
            </a: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Coordenador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B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Criança e Adolescente</a:t>
            </a:r>
          </a:p>
          <a:p>
            <a:endParaRPr lang="pt-B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Márcia </a:t>
            </a: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Engel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Coordenadora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B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do Adulto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Denise Teresinha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Lambrecht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Coordenadora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B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de Violência Sexual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Iara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Agnês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Bach da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Costa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Coordenadora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B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de Regulamentação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</a:t>
            </a:r>
          </a:p>
        </p:txBody>
      </p:sp>
    </p:spTree>
    <p:extLst>
      <p:ext uri="{BB962C8B-B14F-4D97-AF65-F5344CB8AC3E}">
        <p14:creationId xmlns:p14="http://schemas.microsoft.com/office/powerpoint/2010/main" val="20839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7688" y="0"/>
            <a:ext cx="11616267" cy="6130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400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t-BR" sz="3400" dirty="0" smtClean="0">
                <a:latin typeface="Arial Black" panose="020B0A04020102020204" pitchFamily="34" charset="0"/>
              </a:rPr>
              <a:t>Breve histórico</a:t>
            </a:r>
          </a:p>
          <a:p>
            <a:pPr algn="just">
              <a:spcBef>
                <a:spcPts val="1395"/>
              </a:spcBef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Historicamente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município de Cascavel apresentou movimentos de rede voltados a atender problemas sociais e públicos específicos, muitas vezes coexistindo concomitantemente com atuação isolada e fragmentada.</a:t>
            </a:r>
            <a:endParaRPr lang="pt-BR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395"/>
              </a:spcBef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primórdio desta articulação social esteve associado com a esquematização da Rede de Saúde Mental em 2002. Posteriormente, mediante as alterações das politicas sociais, foram instituídos novos grupos para o enfrentamento e erradicação do trabalho infantil, a organização da rede de proteção de crianças e adolescentes, a articulação para prevenção de violências, principalmente a exploração sexual; o enfrentamento do crack e outras drogas entre outros temas que desencadearam a junção de serviços para atender a uma demanda. Ressaltamos que estas iniciativas partiram da tomada de decisão de diversas secretarias municipais e estaduais.</a:t>
            </a:r>
            <a:endParaRPr lang="pt-BR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395"/>
              </a:spcBef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reordenamento destes projetos de rede, tendo em vista o agrupamento das ações e a possibilidade de desempenhar um trabalho intersetorial baseado na transversalidade das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políticas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sociais, culminou na criação da Rede de Atenção e Proteção Social de Cascavel, formado por instituições governamentais e entidades não governamentais.</a:t>
            </a:r>
            <a:endParaRPr lang="pt-BR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395"/>
              </a:spcBef>
              <a:buNone/>
            </a:pPr>
            <a:r>
              <a:rPr lang="pt-BR" sz="1300" dirty="0" smtClean="0">
                <a:solidFill>
                  <a:srgbClr val="333333"/>
                </a:solidFill>
                <a:latin typeface="Arial" panose="020B0604020202020204" pitchFamily="34" charset="0"/>
              </a:rPr>
              <a:t>                                                                                                                                </a:t>
            </a:r>
            <a:r>
              <a:rPr lang="pt-BR" sz="1000" dirty="0" smtClean="0">
                <a:solidFill>
                  <a:srgbClr val="333333"/>
                </a:solidFill>
              </a:rPr>
              <a:t>FONTE</a:t>
            </a:r>
            <a:r>
              <a:rPr lang="pt-BR" sz="1000" dirty="0">
                <a:solidFill>
                  <a:srgbClr val="333333"/>
                </a:solidFill>
              </a:rPr>
              <a:t>: http://</a:t>
            </a:r>
            <a:r>
              <a:rPr lang="pt-BR" sz="1000" dirty="0" smtClean="0">
                <a:solidFill>
                  <a:srgbClr val="333333"/>
                </a:solidFill>
              </a:rPr>
              <a:t>www.cascavel.pr.gov.br/conselhos/intersetorial/pagina.php?id=560</a:t>
            </a:r>
            <a:endParaRPr lang="pt-BR" sz="1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</a:t>
            </a:r>
          </a:p>
        </p:txBody>
      </p:sp>
    </p:spTree>
    <p:extLst>
      <p:ext uri="{BB962C8B-B14F-4D97-AF65-F5344CB8AC3E}">
        <p14:creationId xmlns:p14="http://schemas.microsoft.com/office/powerpoint/2010/main" val="8799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2089" y="812799"/>
            <a:ext cx="10172523" cy="5599289"/>
          </a:xfrm>
        </p:spPr>
        <p:txBody>
          <a:bodyPr/>
          <a:lstStyle/>
          <a:p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trabalho teve início em 2010, com reuniões sistemáticas, objetivando conhecer as atribuições dos serviços, bem como levantar as demandas e dificuldades estruturais e organizacionais, resultando na elaboração de uma cartilha, contendo informações básicas e orientações sobre o funcionamento e o público atendido em cada entidade. A princípio o documento tinha como enfoque a atenção à criança e o adolescente, entretanto, houve uma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reestruturação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 texto, incluindo a população adulta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No ano de 2012 e 2013, foram formadas quatro comissões temáticas para estruturação de fluxogramas, visando padronizar as formas de encaminhamento entre os serviços. Com intuito de melhorar a comunicação e a qualidade do atendimento aos usuários, foi elaborado a Ficha Intersetorial de Referência 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Contrarreferência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Os referidos documentos estão sendo publicizados por meio de capacitações.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CADERNO DE ORIENTAÇÕES DA REDE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000" dirty="0" smtClean="0"/>
              <a:t>                                                                                                                                      FONTE</a:t>
            </a:r>
            <a:r>
              <a:rPr lang="pt-BR" sz="1000" dirty="0"/>
              <a:t>: http://www.cascavel.pr.gov.br/conselhos/intersetorial/pagina.php?id=560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03022" y="553156"/>
            <a:ext cx="9901590" cy="5358066"/>
          </a:xfrm>
        </p:spPr>
        <p:txBody>
          <a:bodyPr/>
          <a:lstStyle/>
          <a:p>
            <a:endParaRPr lang="pt-BR" b="1" dirty="0" smtClean="0">
              <a:hlinkClick r:id="rId2" action="ppaction://hlinkfile"/>
            </a:endParaRPr>
          </a:p>
          <a:p>
            <a:endParaRPr lang="pt-BR" b="1" dirty="0">
              <a:hlinkClick r:id="rId2" action="ppaction://hlinkfile"/>
            </a:endParaRPr>
          </a:p>
          <a:p>
            <a:r>
              <a:rPr lang="pt-BR" b="1" dirty="0" smtClean="0">
                <a:hlinkClick r:id="rId3" action="ppaction://hlinkfile"/>
              </a:rPr>
              <a:t>FICHA </a:t>
            </a:r>
            <a:r>
              <a:rPr lang="pt-BR" b="1" dirty="0">
                <a:hlinkClick r:id="rId3" action="ppaction://hlinkfile"/>
              </a:rPr>
              <a:t>INTERSETORIAL DE REFERÊNCIA E </a:t>
            </a:r>
            <a:r>
              <a:rPr lang="pt-BR" b="1" dirty="0" smtClean="0">
                <a:hlinkClick r:id="rId3" action="ppaction://hlinkfile"/>
              </a:rPr>
              <a:t>CONTRARREFERÊNCIA:</a:t>
            </a:r>
            <a:endParaRPr lang="pt-BR" b="1" dirty="0" smtClean="0"/>
          </a:p>
          <a:p>
            <a:pPr algn="just">
              <a:buFont typeface="Wingdings" panose="05000000000000000000" pitchFamily="2" charset="2"/>
              <a:buChar char="v"/>
            </a:pPr>
            <a:endParaRPr lang="pt-BR" b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/>
              <a:t>A Ficha de Referência e </a:t>
            </a:r>
            <a:r>
              <a:rPr lang="pt-BR" b="1" dirty="0" smtClean="0"/>
              <a:t>Contrarreferência </a:t>
            </a:r>
            <a:r>
              <a:rPr lang="pt-BR" b="1" dirty="0"/>
              <a:t>tem por objetivo possibilitar o fluxo de informações entre os atores da rede, buscando a reciprocidade e </a:t>
            </a:r>
            <a:r>
              <a:rPr lang="pt-BR" b="1" dirty="0" smtClean="0"/>
              <a:t>corresponsabilidade </a:t>
            </a:r>
            <a:r>
              <a:rPr lang="pt-BR" b="1" dirty="0"/>
              <a:t>do atendimento</a:t>
            </a:r>
            <a:r>
              <a:rPr lang="pt-BR" b="1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 smtClean="0"/>
              <a:t>A </a:t>
            </a:r>
            <a:r>
              <a:rPr lang="pt-BR" b="1" dirty="0"/>
              <a:t>Ficha não deve ser entendida como uma transferência de responsabilidade, mas a continuidade de ações que almejam a integralidade no atendimento</a:t>
            </a:r>
            <a:r>
              <a:rPr lang="pt-BR" b="1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 smtClean="0"/>
              <a:t>A </a:t>
            </a:r>
            <a:r>
              <a:rPr lang="pt-BR" b="1" dirty="0"/>
              <a:t>Ficha </a:t>
            </a:r>
            <a:r>
              <a:rPr lang="pt-BR" b="1" dirty="0" smtClean="0"/>
              <a:t>NUNCA </a:t>
            </a:r>
            <a:r>
              <a:rPr lang="pt-BR" b="1" dirty="0"/>
              <a:t>deverá ser encaminhada para os serviços pelas mãos do usuário.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9511" y="587022"/>
            <a:ext cx="10611556" cy="5350934"/>
          </a:xfrm>
        </p:spPr>
        <p:txBody>
          <a:bodyPr/>
          <a:lstStyle/>
          <a:p>
            <a:r>
              <a:rPr lang="pt-BR" sz="2000" b="1" dirty="0">
                <a:latin typeface="Arial Black" panose="020B0A04020102020204" pitchFamily="34" charset="0"/>
              </a:rPr>
              <a:t>Todos os casos devem ser encaminhados ao Conselho Tutelar? </a:t>
            </a:r>
            <a:endParaRPr lang="pt-BR" sz="2000" b="1" dirty="0" smtClean="0">
              <a:latin typeface="Arial Black" panose="020B0A04020102020204" pitchFamily="34" charset="0"/>
            </a:endParaRPr>
          </a:p>
          <a:p>
            <a:endParaRPr lang="pt-BR" sz="20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pt-BR" sz="20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t-BR" dirty="0"/>
              <a:t>  </a:t>
            </a:r>
            <a:r>
              <a:rPr lang="pt-BR" dirty="0" smtClean="0"/>
              <a:t>        Segundo </a:t>
            </a:r>
            <a:r>
              <a:rPr lang="pt-BR" dirty="0"/>
              <a:t>o Estatuto da Criança e do Adolescente </a:t>
            </a:r>
            <a:r>
              <a:rPr lang="pt-BR" dirty="0" smtClean="0"/>
              <a:t>Art.56, </a:t>
            </a:r>
            <a:r>
              <a:rPr lang="pt-BR" b="1" dirty="0" smtClean="0"/>
              <a:t>SIM</a:t>
            </a:r>
            <a:r>
              <a:rPr lang="pt-BR" dirty="0" smtClean="0"/>
              <a:t>, no entanto, de acordo com a Rede de Proteção será encaminhado para o Conselho Tutelar como </a:t>
            </a:r>
            <a:r>
              <a:rPr lang="pt-BR" b="1" dirty="0" smtClean="0"/>
              <a:t>INFORMAÇÃO</a:t>
            </a:r>
            <a:r>
              <a:rPr lang="pt-BR" dirty="0" smtClean="0"/>
              <a:t>, constando todos os encaminhamentos já realizados.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ECA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- Lei nº 8.069 de 13 de Julho de 1990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Dispõe sobre o Estatuto da Criança e do Adolescente e dá outras providências.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Art. 56. Os dirigentes de estabelecimentos de ensino fundamental comunicarão ao Conselho Tutelar os casos de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 - maus-tratos envolvendo seus alunos;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II - reiteração de faltas injustificadas e de evasão escolar, esgotados os recursos escolares;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III - elevados níveis de repetência.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3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2401" y="2223911"/>
            <a:ext cx="10397066" cy="2607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dirty="0" smtClean="0">
                <a:latin typeface="Arial Black" panose="020B0A04020102020204" pitchFamily="34" charset="0"/>
              </a:rPr>
              <a:t>  FLUXOGRAMAS</a:t>
            </a:r>
          </a:p>
          <a:p>
            <a:pPr marL="0" indent="0">
              <a:buNone/>
            </a:pPr>
            <a:r>
              <a:rPr lang="pt-BR" sz="1600" dirty="0" smtClean="0">
                <a:latin typeface="Arial Black" panose="020B0A04020102020204" pitchFamily="34" charset="0"/>
              </a:rPr>
              <a:t>São fluxos de encaminhamentos criados através de reuniões e discussões de TODA a Rede de Atenção e Proteção Social , para efetivação e acompanhamentos específicos ao publico atendido.</a:t>
            </a:r>
            <a:endParaRPr lang="pt-BR" sz="1600" dirty="0">
              <a:latin typeface="Arial Black" panose="020B0A04020102020204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0589" y="416121"/>
            <a:ext cx="11537243" cy="6175023"/>
          </a:xfrm>
        </p:spPr>
        <p:txBody>
          <a:bodyPr>
            <a:normAutofit/>
          </a:bodyPr>
          <a:lstStyle/>
          <a:p>
            <a:r>
              <a:rPr lang="pt-BR" dirty="0"/>
              <a:t>Fluxograma de atendimento para Criança e Adolescente em situação de </a:t>
            </a:r>
            <a:r>
              <a:rPr lang="pt-BR" dirty="0">
                <a:hlinkClick r:id="rId2" action="ppaction://hlinkfile"/>
              </a:rPr>
              <a:t>DROGADIÇÃO</a:t>
            </a:r>
            <a:endParaRPr lang="pt-BR" dirty="0"/>
          </a:p>
          <a:p>
            <a:endParaRPr lang="pt-BR" dirty="0"/>
          </a:p>
          <a:p>
            <a:r>
              <a:rPr lang="pt-BR" dirty="0"/>
              <a:t>Fluxograma de </a:t>
            </a:r>
            <a:r>
              <a:rPr lang="pt-BR" dirty="0">
                <a:hlinkClick r:id="rId3" action="ppaction://hlinkfile"/>
              </a:rPr>
              <a:t>PREVENÇÃO DA DROGADIÇÃO NA ESCOLA</a:t>
            </a:r>
            <a:endParaRPr lang="pt-BR" dirty="0"/>
          </a:p>
          <a:p>
            <a:endParaRPr lang="pt-BR" dirty="0"/>
          </a:p>
          <a:p>
            <a:r>
              <a:rPr lang="pt-BR" dirty="0"/>
              <a:t>Fluxograma de atendimento para Criança e Adolescente em situação de </a:t>
            </a:r>
            <a:r>
              <a:rPr lang="pt-BR" dirty="0">
                <a:hlinkClick r:id="rId4" action="ppaction://hlinkfile"/>
              </a:rPr>
              <a:t>ATO INDISCIPLINAR</a:t>
            </a:r>
            <a:endParaRPr lang="pt-BR" dirty="0"/>
          </a:p>
          <a:p>
            <a:endParaRPr lang="pt-BR" dirty="0"/>
          </a:p>
          <a:p>
            <a:r>
              <a:rPr lang="pt-BR" dirty="0"/>
              <a:t>Fluxograma de atendimento para Criança e Adolescente em situação de </a:t>
            </a:r>
            <a:r>
              <a:rPr lang="pt-BR" dirty="0">
                <a:hlinkClick r:id="rId5" action="ppaction://hlinkfile"/>
              </a:rPr>
              <a:t>ATO INFRACIONAL</a:t>
            </a:r>
            <a:endParaRPr lang="pt-BR" dirty="0"/>
          </a:p>
          <a:p>
            <a:endParaRPr lang="pt-BR" dirty="0"/>
          </a:p>
          <a:p>
            <a:r>
              <a:rPr lang="pt-BR" dirty="0"/>
              <a:t>Fluxograma de atendimento para Criança e Adolescente com </a:t>
            </a:r>
            <a:r>
              <a:rPr lang="pt-BR" dirty="0">
                <a:hlinkClick r:id="rId6" action="ppaction://hlinkfile"/>
              </a:rPr>
              <a:t>TRANSTORNO MENTAL</a:t>
            </a:r>
            <a:endParaRPr lang="pt-BR" dirty="0"/>
          </a:p>
          <a:p>
            <a:endParaRPr lang="pt-BR" dirty="0"/>
          </a:p>
          <a:p>
            <a:r>
              <a:rPr lang="pt-BR" dirty="0"/>
              <a:t>Fluxograma de atendimento para Criança e Adolescente com </a:t>
            </a:r>
            <a:r>
              <a:rPr lang="pt-BR" dirty="0">
                <a:hlinkClick r:id="rId7" action="ppaction://hlinkfile"/>
              </a:rPr>
              <a:t>TRANSTORNO DE </a:t>
            </a:r>
            <a:r>
              <a:rPr lang="pt-BR" dirty="0" smtClean="0">
                <a:hlinkClick r:id="rId7" action="ppaction://hlinkfile"/>
              </a:rPr>
              <a:t>APRENDIZAGEM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Fluxograma de atendimento à </a:t>
            </a:r>
            <a:r>
              <a:rPr lang="pt-BR" dirty="0">
                <a:hlinkClick r:id="rId8" action="ppaction://hlinkfile"/>
              </a:rPr>
              <a:t>VIOLÊNCIA </a:t>
            </a:r>
            <a:r>
              <a:rPr lang="pt-BR" dirty="0" smtClean="0">
                <a:hlinkClick r:id="rId8" action="ppaction://hlinkfile"/>
              </a:rPr>
              <a:t>SEXUAL_FISICA_PSICOLOGICA</a:t>
            </a:r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19/05/2015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PROF_ADILSONDEAMORIM@HOTMAIL.COM </a:t>
            </a:r>
            <a:r>
              <a:rPr lang="en-US" dirty="0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7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1138</TotalTime>
  <Words>984</Words>
  <Application>Microsoft Office PowerPoint</Application>
  <PresentationFormat>Widescreen</PresentationFormat>
  <Paragraphs>145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Blackadder ITC</vt:lpstr>
      <vt:lpstr>Calibri</vt:lpstr>
      <vt:lpstr>Century Gothic</vt:lpstr>
      <vt:lpstr>Kunstler Script</vt:lpstr>
      <vt:lpstr>Wingdings</vt:lpstr>
      <vt:lpstr>Wingdings 3</vt:lpstr>
      <vt:lpstr>Cacho</vt:lpstr>
      <vt:lpstr>Um olhar sobre a Rede de Atenção e Proteção Social de Cascavel: </vt:lpstr>
      <vt:lpstr>Rede  Intersetorial de Atenção e Proteção Social de Cascavel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REPRESENTANTES PARA REDE DE PROTEÇÃO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 de atenção e Proteção Social de cascavel</dc:title>
  <dc:creator>Adilson de Amorin</dc:creator>
  <cp:lastModifiedBy>Adilson de Amorin</cp:lastModifiedBy>
  <cp:revision>65</cp:revision>
  <dcterms:created xsi:type="dcterms:W3CDTF">2014-09-22T18:27:52Z</dcterms:created>
  <dcterms:modified xsi:type="dcterms:W3CDTF">2015-06-16T11:46:21Z</dcterms:modified>
</cp:coreProperties>
</file>