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31.png" ContentType="image/png"/>
  <Override PartName="/ppt/media/image15.png" ContentType="image/png"/>
  <Override PartName="/ppt/media/image1.png" ContentType="image/png"/>
  <Override PartName="/ppt/media/image40.png" ContentType="image/png"/>
  <Override PartName="/ppt/media/image24.png" ContentType="image/png"/>
  <Override PartName="/ppt/media/image49.png" ContentType="image/png"/>
  <Override PartName="/ppt/media/image33.png" ContentType="image/png"/>
  <Override PartName="/ppt/media/image17.png" ContentType="image/png"/>
  <Override PartName="/ppt/media/image2.jpeg" ContentType="image/jpeg"/>
  <Override PartName="/ppt/media/image3.png" ContentType="image/png"/>
  <Override PartName="/ppt/media/image42.png" ContentType="image/png"/>
  <Override PartName="/ppt/media/image26.png" ContentType="image/png"/>
  <Override PartName="/ppt/media/image51.png" ContentType="image/png"/>
  <Override PartName="/ppt/media/image35.png" ContentType="image/png"/>
  <Override PartName="/ppt/media/image10.png" ContentType="image/png"/>
  <Override PartName="/ppt/media/image19.png" ContentType="image/png"/>
  <Override PartName="/ppt/media/image5.png" ContentType="image/png"/>
  <Override PartName="/ppt/media/image44.png" ContentType="image/png"/>
  <Override PartName="/ppt/media/image28.png" ContentType="image/png"/>
  <Override PartName="/ppt/media/image53.png" ContentType="image/png"/>
  <Override PartName="/ppt/media/image37.png" ContentType="image/png"/>
  <Override PartName="/ppt/media/image12.png" ContentType="image/png"/>
  <Override PartName="/ppt/media/image7.png" ContentType="image/png"/>
  <Override PartName="/ppt/media/image46.png" ContentType="image/png"/>
  <Override PartName="/ppt/media/image21.png" ContentType="image/png"/>
  <Override PartName="/ppt/media/image30.png" ContentType="image/png"/>
  <Override PartName="/ppt/media/image39.png" ContentType="image/png"/>
  <Override PartName="/ppt/media/image14.png" ContentType="image/png"/>
  <Override PartName="/ppt/media/image9.png" ContentType="image/png"/>
  <Override PartName="/ppt/media/image48.png" ContentType="image/png"/>
  <Override PartName="/ppt/media/image23.png" ContentType="image/png"/>
  <Override PartName="/ppt/media/image32.png" ContentType="image/png"/>
  <Override PartName="/ppt/media/image16.png" ContentType="image/png"/>
  <Override PartName="/ppt/media/image41.png" ContentType="image/png"/>
  <Override PartName="/ppt/media/image25.png" ContentType="image/png"/>
  <Override PartName="/ppt/media/image50.png" ContentType="image/png"/>
  <Override PartName="/ppt/media/image34.png" ContentType="image/png"/>
  <Override PartName="/ppt/media/image18.png" ContentType="image/png"/>
  <Override PartName="/ppt/media/image4.png" ContentType="image/png"/>
  <Override PartName="/ppt/media/image43.png" ContentType="image/png"/>
  <Override PartName="/ppt/media/image27.png" ContentType="image/png"/>
  <Override PartName="/ppt/media/image52.png" ContentType="image/png"/>
  <Override PartName="/ppt/media/image11.png" ContentType="image/png"/>
  <Override PartName="/ppt/media/image36.png" ContentType="image/png"/>
  <Override PartName="/ppt/media/image6.png" ContentType="image/png"/>
  <Override PartName="/ppt/media/image20.png" ContentType="image/png"/>
  <Override PartName="/ppt/media/image45.png" ContentType="image/png"/>
  <Override PartName="/ppt/media/image29.png" ContentType="image/png"/>
  <Override PartName="/ppt/media/image54.png" ContentType="image/png"/>
  <Override PartName="/ppt/media/image13.png" ContentType="image/png"/>
  <Override PartName="/ppt/media/image38.png" ContentType="image/png"/>
  <Override PartName="/ppt/media/image8.png" ContentType="image/png"/>
  <Override PartName="/ppt/media/image22.png" ContentType="image/png"/>
  <Override PartName="/ppt/media/image47.png" ContentType="image/png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6.xml.rels" ContentType="application/vnd.openxmlformats-package.relationships+xml"/>
  <Override PartName="/ppt/slides/_rels/slide11.xml.rels" ContentType="application/vnd.openxmlformats-package.relationships+xml"/>
  <Override PartName="/ppt/slides/_rels/slide15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9.xml.rels" ContentType="application/vnd.openxmlformats-package.relationships+xml"/>
  <Override PartName="/ppt/slides/_rels/slide22.xml.rels" ContentType="application/vnd.openxmlformats-package.relationships+xml"/>
  <Override PartName="/ppt/slides/_rels/slide8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6b9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51E10131-C1C1-4181-B171-11A13151F1B1}" type="slidenum">
              <a:rPr lang="pt-BR">
                <a:solidFill>
                  <a:srgbClr val="000000"/>
                </a:solidFill>
                <a:latin typeface="Calibri"/>
                <a:ea typeface="Microsoft YaHei"/>
              </a:rPr>
              <a:t>&lt;número&gt;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GB"/>
              <a:t>Clique para editar o formato do texto do título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GB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/>
              <a:t>7.º Nível da estrutura de tópicos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png"/><Relationship Id="rId3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image" Target="../media/image52.png"/><Relationship Id="rId3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7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sp>
        <p:nvSpPr>
          <p:cNvPr id="38" name="CustomShape 1"/>
          <p:cNvSpPr/>
          <p:nvPr/>
        </p:nvSpPr>
        <p:spPr>
          <a:xfrm>
            <a:off x="685800" y="2565360"/>
            <a:ext cx="7772040" cy="146952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4400">
                <a:solidFill>
                  <a:srgbClr val="000000"/>
                </a:solidFill>
                <a:latin typeface="Calibri"/>
                <a:ea typeface="Microsoft YaHei"/>
              </a:rPr>
              <a:t>Serviço Especializado em Abordagem Social</a:t>
            </a:r>
            <a:endParaRPr/>
          </a:p>
        </p:txBody>
      </p:sp>
      <p:pic>
        <p:nvPicPr>
          <p:cNvPr descr="" id="39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-11160" y="5772240"/>
            <a:ext cx="1399680" cy="1085400"/>
          </a:xfrm>
          <a:prstGeom prst="rect">
            <a:avLst/>
          </a:prstGeom>
        </p:spPr>
      </p:pic>
      <p:pic>
        <p:nvPicPr>
          <p:cNvPr descr="" id="40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451640" y="115920"/>
            <a:ext cx="1510920" cy="468000"/>
          </a:xfrm>
          <a:prstGeom prst="rect">
            <a:avLst/>
          </a:prstGeom>
        </p:spPr>
      </p:pic>
      <p:sp>
        <p:nvSpPr>
          <p:cNvPr id="41" name="CustomShape 2"/>
          <p:cNvSpPr/>
          <p:nvPr/>
        </p:nvSpPr>
        <p:spPr>
          <a:xfrm>
            <a:off x="179280" y="141120"/>
            <a:ext cx="4824000" cy="520200"/>
          </a:xfrm>
          <a:prstGeom prst="rect">
            <a:avLst/>
          </a:prstGeom>
        </p:spPr>
        <p:txBody>
          <a:bodyPr bIns="46800" lIns="90000" rIns="90000" tIns="46800"/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  <a:ea typeface="Microsoft YaHei"/>
              </a:rPr>
              <a:t>Ministério do Desenvolvimento Social e Agrário</a:t>
            </a:r>
            <a:endParaRPr/>
          </a:p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  <a:ea typeface="Microsoft YaHei"/>
              </a:rPr>
              <a:t>Secretaria Nacional de Assistência Social</a:t>
            </a:r>
            <a:endParaRPr/>
          </a:p>
        </p:txBody>
      </p:sp>
      <p:sp>
        <p:nvSpPr>
          <p:cNvPr id="42" name="CustomShape 3"/>
          <p:cNvSpPr/>
          <p:nvPr/>
        </p:nvSpPr>
        <p:spPr>
          <a:xfrm>
            <a:off x="944640" y="5945040"/>
            <a:ext cx="7992720" cy="458280"/>
          </a:xfrm>
          <a:prstGeom prst="rect">
            <a:avLst/>
          </a:prstGeom>
        </p:spPr>
        <p:txBody>
          <a:bodyPr bIns="46800" lIns="90000" rIns="90000" tIns="46800"/>
          <a:p>
            <a:pPr algn="ctr">
              <a:lnSpc>
                <a:spcPct val="100000"/>
              </a:lnSpc>
            </a:pPr>
            <a:r>
              <a:rPr b="1" lang="pt-BR" sz="1200">
                <a:solidFill>
                  <a:srgbClr val="000000"/>
                </a:solidFill>
                <a:latin typeface="Arial"/>
                <a:ea typeface="MS PGothic"/>
              </a:rPr>
              <a:t>Encontro dos municípios contemplados com a expansão estadual 2017 para serviços à população em situação de rua - Março de 2017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0" y="11160"/>
            <a:ext cx="9143640" cy="6857640"/>
          </a:xfrm>
          <a:prstGeom prst="rect">
            <a:avLst/>
          </a:prstGeom>
          <a:blipFill>
            <a:blip r:embed="rId1"/>
          </a:blipFill>
        </p:spPr>
        <p:txBody>
          <a:bodyPr bIns="46800" lIns="90000" rIns="90000" tIns="468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descr="" id="8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451640" y="115920"/>
            <a:ext cx="1510920" cy="468000"/>
          </a:xfrm>
          <a:prstGeom prst="rect">
            <a:avLst/>
          </a:prstGeom>
        </p:spPr>
      </p:pic>
      <p:sp>
        <p:nvSpPr>
          <p:cNvPr id="82" name="CustomShape 2"/>
          <p:cNvSpPr/>
          <p:nvPr/>
        </p:nvSpPr>
        <p:spPr>
          <a:xfrm>
            <a:off x="458640" y="981000"/>
            <a:ext cx="7414920" cy="565524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b="1" lang="pt-BR" sz="2000" u="sng">
                <a:solidFill>
                  <a:srgbClr val="1f497d"/>
                </a:solidFill>
                <a:latin typeface="Calibri"/>
                <a:ea typeface="MS PGothic"/>
              </a:rPr>
              <a:t>As seguranças afiançadas pela Política de Assistência Social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: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lang="pt-BR" sz="2000">
                <a:solidFill>
                  <a:srgbClr val="000000"/>
                </a:solidFill>
                <a:latin typeface="Calibri"/>
                <a:ea typeface="Microsoft YaHei"/>
              </a:rPr>
              <a:t>Segurança de Acolhida: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•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Ser acolhido nos serviços em </a:t>
            </a:r>
            <a:r>
              <a:rPr lang="pt-BR" sz="2000">
                <a:solidFill>
                  <a:srgbClr val="c00000"/>
                </a:solidFill>
                <a:latin typeface="Calibri"/>
                <a:ea typeface="Microsoft YaHei"/>
              </a:rPr>
              <a:t>condições de dignidade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;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•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Ter </a:t>
            </a:r>
            <a:r>
              <a:rPr lang="pt-BR" sz="2000">
                <a:solidFill>
                  <a:srgbClr val="c00000"/>
                </a:solidFill>
                <a:latin typeface="Calibri"/>
                <a:ea typeface="Microsoft YaHei"/>
              </a:rPr>
              <a:t>reparados ou minimizados os danos 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decorrentes de vivências de violência e abusos;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•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Ter sua </a:t>
            </a:r>
            <a:r>
              <a:rPr lang="pt-BR" sz="2000">
                <a:solidFill>
                  <a:srgbClr val="c00000"/>
                </a:solidFill>
                <a:latin typeface="Calibri"/>
                <a:ea typeface="Microsoft YaHei"/>
              </a:rPr>
              <a:t>identidade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, </a:t>
            </a:r>
            <a:r>
              <a:rPr lang="pt-BR" sz="2000">
                <a:solidFill>
                  <a:srgbClr val="c00000"/>
                </a:solidFill>
                <a:latin typeface="Calibri"/>
                <a:ea typeface="Microsoft YaHei"/>
              </a:rPr>
              <a:t>integridade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 e </a:t>
            </a:r>
            <a:r>
              <a:rPr lang="pt-BR" sz="2000">
                <a:solidFill>
                  <a:srgbClr val="c00000"/>
                </a:solidFill>
                <a:latin typeface="Calibri"/>
                <a:ea typeface="Microsoft YaHei"/>
              </a:rPr>
              <a:t>história de vida 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preservada.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lang="pt-BR" sz="2000">
                <a:solidFill>
                  <a:srgbClr val="000000"/>
                </a:solidFill>
                <a:latin typeface="Calibri"/>
                <a:ea typeface="Microsoft YaHei"/>
              </a:rPr>
              <a:t>Segurança de Convívio ou Vivência Familiar, Comunitária e Social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•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Ter assegurado o </a:t>
            </a:r>
            <a:r>
              <a:rPr lang="pt-BR" sz="2000">
                <a:solidFill>
                  <a:srgbClr val="c00000"/>
                </a:solidFill>
                <a:latin typeface="Calibri"/>
                <a:ea typeface="Microsoft YaHei"/>
              </a:rPr>
              <a:t>convívio familiar, comunitário e/ou social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;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•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Ter </a:t>
            </a:r>
            <a:r>
              <a:rPr lang="pt-BR" sz="2000">
                <a:solidFill>
                  <a:srgbClr val="c00000"/>
                </a:solidFill>
                <a:latin typeface="Calibri"/>
                <a:ea typeface="Microsoft YaHei"/>
              </a:rPr>
              <a:t>acesso a serviços 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socioassistenciais e das demais políticas públicas setoriais, conforme necessidades.</a:t>
            </a:r>
            <a:endParaRPr/>
          </a:p>
        </p:txBody>
      </p:sp>
    </p:spTree>
  </p:cSld>
  <p:timing>
    <p:tnLst>
      <p:par>
        <p:cTn dur="indefinite" id="19" nodeType="tmRoot" restart="never">
          <p:childTnLst>
            <p:seq>
              <p:cTn id="2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0" y="11160"/>
            <a:ext cx="9143640" cy="6857640"/>
          </a:xfrm>
          <a:prstGeom prst="rect">
            <a:avLst/>
          </a:prstGeom>
          <a:blipFill>
            <a:blip r:embed="rId1"/>
          </a:blipFill>
        </p:spPr>
        <p:txBody>
          <a:bodyPr bIns="46800" lIns="90000" rIns="90000" tIns="468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Calibri"/>
                <a:ea typeface="Microsoft YaHei"/>
              </a:rPr>
              <a:t>    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lang="pt-BR" sz="2000">
                <a:solidFill>
                  <a:srgbClr val="1f497d"/>
                </a:solidFill>
                <a:latin typeface="Calibri"/>
                <a:ea typeface="MS PGothic"/>
              </a:rPr>
              <a:t>       </a:t>
            </a:r>
            <a:r>
              <a:rPr b="1" lang="pt-BR" sz="2000" u="sng">
                <a:solidFill>
                  <a:srgbClr val="1f497d"/>
                </a:solidFill>
                <a:latin typeface="Calibri"/>
                <a:ea typeface="MS PGothic"/>
              </a:rPr>
              <a:t>Eixos Norteadores: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Calibri"/>
                <a:ea typeface="MS PGothic"/>
              </a:rPr>
              <a:t>        • </a:t>
            </a:r>
            <a:r>
              <a:rPr lang="pt-BR" sz="2000">
                <a:solidFill>
                  <a:srgbClr val="000000"/>
                </a:solidFill>
                <a:latin typeface="Calibri"/>
                <a:ea typeface="MS PGothic"/>
              </a:rPr>
              <a:t>Proteção social </a:t>
            </a:r>
            <a:r>
              <a:rPr lang="pt-BR" sz="2000">
                <a:solidFill>
                  <a:srgbClr val="c00000"/>
                </a:solidFill>
                <a:latin typeface="Calibri"/>
                <a:ea typeface="MS PGothic"/>
              </a:rPr>
              <a:t>proativa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Calibri"/>
                <a:ea typeface="MS PGothic"/>
              </a:rPr>
              <a:t>        • </a:t>
            </a:r>
            <a:r>
              <a:rPr lang="pt-BR" sz="2000">
                <a:solidFill>
                  <a:srgbClr val="c00000"/>
                </a:solidFill>
                <a:latin typeface="Calibri"/>
                <a:ea typeface="MS PGothic"/>
              </a:rPr>
              <a:t>Ética</a:t>
            </a:r>
            <a:r>
              <a:rPr lang="pt-BR" sz="2000">
                <a:solidFill>
                  <a:srgbClr val="000000"/>
                </a:solidFill>
                <a:latin typeface="Calibri"/>
                <a:ea typeface="MS PGothic"/>
              </a:rPr>
              <a:t> e respeito à </a:t>
            </a:r>
            <a:r>
              <a:rPr lang="pt-BR" sz="2000">
                <a:solidFill>
                  <a:srgbClr val="c00000"/>
                </a:solidFill>
                <a:latin typeface="Calibri"/>
                <a:ea typeface="MS PGothic"/>
              </a:rPr>
              <a:t>dignidade</a:t>
            </a:r>
            <a:r>
              <a:rPr lang="pt-BR" sz="2000">
                <a:solidFill>
                  <a:srgbClr val="000000"/>
                </a:solidFill>
                <a:latin typeface="Calibri"/>
                <a:ea typeface="MS PGothic"/>
              </a:rPr>
              <a:t>, </a:t>
            </a:r>
            <a:r>
              <a:rPr lang="pt-BR" sz="2000">
                <a:solidFill>
                  <a:srgbClr val="c00000"/>
                </a:solidFill>
                <a:latin typeface="Calibri"/>
                <a:ea typeface="MS PGothic"/>
              </a:rPr>
              <a:t>diversidade</a:t>
            </a:r>
            <a:r>
              <a:rPr lang="pt-BR" sz="2000">
                <a:solidFill>
                  <a:srgbClr val="000000"/>
                </a:solidFill>
                <a:latin typeface="Calibri"/>
                <a:ea typeface="MS PGothic"/>
              </a:rPr>
              <a:t> e </a:t>
            </a:r>
            <a:r>
              <a:rPr lang="pt-BR" sz="2000">
                <a:solidFill>
                  <a:srgbClr val="c00000"/>
                </a:solidFill>
                <a:latin typeface="Calibri"/>
                <a:ea typeface="MS PGothic"/>
              </a:rPr>
              <a:t>não discriminação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Calibri"/>
                <a:ea typeface="MS PGothic"/>
              </a:rPr>
              <a:t>        • </a:t>
            </a:r>
            <a:r>
              <a:rPr lang="pt-BR" sz="2000">
                <a:solidFill>
                  <a:srgbClr val="000000"/>
                </a:solidFill>
                <a:latin typeface="Calibri"/>
                <a:ea typeface="MS PGothic"/>
              </a:rPr>
              <a:t>Acesso a </a:t>
            </a:r>
            <a:r>
              <a:rPr lang="pt-BR" sz="2000">
                <a:solidFill>
                  <a:srgbClr val="c00000"/>
                </a:solidFill>
                <a:latin typeface="Calibri"/>
                <a:ea typeface="MS PGothic"/>
              </a:rPr>
              <a:t>direitos socioassistenciais </a:t>
            </a:r>
            <a:r>
              <a:rPr lang="pt-BR" sz="2000">
                <a:solidFill>
                  <a:srgbClr val="000000"/>
                </a:solidFill>
                <a:latin typeface="Calibri"/>
                <a:ea typeface="MS PGothic"/>
              </a:rPr>
              <a:t>e construção de </a:t>
            </a:r>
            <a:r>
              <a:rPr lang="pt-BR" sz="2000">
                <a:solidFill>
                  <a:srgbClr val="c00000"/>
                </a:solidFill>
                <a:latin typeface="Calibri"/>
                <a:ea typeface="MS PGothic"/>
              </a:rPr>
              <a:t>autonomia </a:t>
            </a:r>
            <a:r>
              <a:rPr lang="pt-BR" sz="2000">
                <a:solidFill>
                  <a:srgbClr val="000000"/>
                </a:solidFill>
                <a:latin typeface="Calibri"/>
                <a:ea typeface="MS PGothic"/>
              </a:rPr>
              <a:t>(atendimento digno, atencioso e respeitoso, a reduzida espera, à informação, ao protagonismo  manifestação dos seus interresses, à oferta qualificada do serviço, à convivência familiar e comunitária)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Calibri"/>
                <a:ea typeface="MS PGothic"/>
              </a:rPr>
              <a:t>        • </a:t>
            </a:r>
            <a:r>
              <a:rPr lang="pt-BR" sz="2000">
                <a:solidFill>
                  <a:srgbClr val="000000"/>
                </a:solidFill>
                <a:latin typeface="Calibri"/>
                <a:ea typeface="MS PGothic"/>
              </a:rPr>
              <a:t>Construção gradativa de </a:t>
            </a:r>
            <a:r>
              <a:rPr lang="pt-BR" sz="2000">
                <a:solidFill>
                  <a:srgbClr val="c00000"/>
                </a:solidFill>
                <a:latin typeface="Calibri"/>
                <a:ea typeface="MS PGothic"/>
              </a:rPr>
              <a:t>vínculo de confiança </a:t>
            </a:r>
            <a:r>
              <a:rPr lang="pt-BR" sz="2000">
                <a:solidFill>
                  <a:srgbClr val="000000"/>
                </a:solidFill>
                <a:latin typeface="Calibri"/>
                <a:ea typeface="MS PGothic"/>
              </a:rPr>
              <a:t>com os sujeitos, a rede 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Calibri"/>
                <a:ea typeface="MS PGothic"/>
              </a:rPr>
              <a:t>           </a:t>
            </a:r>
            <a:r>
              <a:rPr lang="pt-BR" sz="2000">
                <a:solidFill>
                  <a:srgbClr val="000000"/>
                </a:solidFill>
                <a:latin typeface="Calibri"/>
                <a:ea typeface="MS PGothic"/>
              </a:rPr>
              <a:t>e o território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Calibri"/>
                <a:ea typeface="MS PGothic"/>
              </a:rPr>
              <a:t>        • </a:t>
            </a:r>
            <a:r>
              <a:rPr lang="pt-BR" sz="2000">
                <a:solidFill>
                  <a:srgbClr val="000000"/>
                </a:solidFill>
                <a:latin typeface="Calibri"/>
                <a:ea typeface="MS PGothic"/>
              </a:rPr>
              <a:t>Respeito à singularidade e autonomia na </a:t>
            </a:r>
            <a:r>
              <a:rPr lang="pt-BR" sz="2000">
                <a:solidFill>
                  <a:srgbClr val="c00000"/>
                </a:solidFill>
                <a:latin typeface="Calibri"/>
                <a:ea typeface="MS PGothic"/>
              </a:rPr>
              <a:t>reconstrução de trajetórias de vida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Calibri"/>
                <a:ea typeface="MS PGothic"/>
              </a:rPr>
              <a:t>        • </a:t>
            </a:r>
            <a:r>
              <a:rPr lang="pt-BR" sz="2000">
                <a:solidFill>
                  <a:srgbClr val="000000"/>
                </a:solidFill>
                <a:latin typeface="Calibri"/>
                <a:ea typeface="MS PGothic"/>
              </a:rPr>
              <a:t>Trabalho em </a:t>
            </a:r>
            <a:r>
              <a:rPr lang="pt-BR" sz="2000">
                <a:solidFill>
                  <a:srgbClr val="c00000"/>
                </a:solidFill>
                <a:latin typeface="Calibri"/>
                <a:ea typeface="MS PGothic"/>
              </a:rPr>
              <a:t>rede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Calibri"/>
                <a:ea typeface="MS PGothic"/>
              </a:rPr>
              <a:t>        • </a:t>
            </a:r>
            <a:r>
              <a:rPr lang="pt-BR" sz="2000">
                <a:solidFill>
                  <a:srgbClr val="000000"/>
                </a:solidFill>
                <a:latin typeface="Calibri"/>
                <a:ea typeface="MS PGothic"/>
              </a:rPr>
              <a:t>Relação com a </a:t>
            </a:r>
            <a:r>
              <a:rPr lang="pt-BR" sz="2000">
                <a:solidFill>
                  <a:srgbClr val="c00000"/>
                </a:solidFill>
                <a:latin typeface="Calibri"/>
                <a:ea typeface="MS PGothic"/>
              </a:rPr>
              <a:t>cidade</a:t>
            </a:r>
            <a:r>
              <a:rPr lang="pt-BR" sz="2000">
                <a:solidFill>
                  <a:srgbClr val="000000"/>
                </a:solidFill>
                <a:latin typeface="Calibri"/>
                <a:ea typeface="MS PGothic"/>
              </a:rPr>
              <a:t> e a realidade do </a:t>
            </a:r>
            <a:r>
              <a:rPr lang="pt-BR" sz="2000">
                <a:solidFill>
                  <a:srgbClr val="c00000"/>
                </a:solidFill>
                <a:latin typeface="Calibri"/>
                <a:ea typeface="MS PGothic"/>
              </a:rPr>
              <a:t>território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Calibri"/>
                <a:ea typeface="MS PGothic"/>
              </a:rPr>
              <a:t>       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endParaRPr/>
          </a:p>
        </p:txBody>
      </p:sp>
      <p:pic>
        <p:nvPicPr>
          <p:cNvPr descr="" id="8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451640" y="115920"/>
            <a:ext cx="1510920" cy="468000"/>
          </a:xfrm>
          <a:prstGeom prst="rect">
            <a:avLst/>
          </a:prstGeom>
        </p:spPr>
      </p:pic>
      <p:sp>
        <p:nvSpPr>
          <p:cNvPr id="85" name="CustomShape 2"/>
          <p:cNvSpPr/>
          <p:nvPr/>
        </p:nvSpPr>
        <p:spPr>
          <a:xfrm>
            <a:off x="287280" y="1008000"/>
            <a:ext cx="8496000" cy="398160"/>
          </a:xfrm>
          <a:prstGeom prst="rect">
            <a:avLst/>
          </a:prstGeom>
        </p:spPr>
      </p:sp>
    </p:spTree>
  </p:cSld>
  <p:timing>
    <p:tnLst>
      <p:par>
        <p:cTn dur="indefinite" id="21" nodeType="tmRoot" restart="never">
          <p:childTnLst>
            <p:seq>
              <p:cTn id="2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6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1160"/>
            <a:ext cx="9143640" cy="6857640"/>
          </a:xfrm>
          <a:prstGeom prst="rect">
            <a:avLst/>
          </a:prstGeom>
        </p:spPr>
      </p:pic>
      <p:pic>
        <p:nvPicPr>
          <p:cNvPr descr="" id="87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451640" y="115920"/>
            <a:ext cx="1510920" cy="468000"/>
          </a:xfrm>
          <a:prstGeom prst="rect">
            <a:avLst/>
          </a:prstGeom>
        </p:spPr>
      </p:pic>
      <p:sp>
        <p:nvSpPr>
          <p:cNvPr id="88" name="CustomShape 1"/>
          <p:cNvSpPr/>
          <p:nvPr/>
        </p:nvSpPr>
        <p:spPr>
          <a:xfrm>
            <a:off x="287280" y="1008000"/>
            <a:ext cx="8496000" cy="398160"/>
          </a:xfrm>
          <a:prstGeom prst="rect">
            <a:avLst/>
          </a:prstGeom>
        </p:spPr>
      </p:sp>
      <p:sp>
        <p:nvSpPr>
          <p:cNvPr id="89" name="CustomShape 2"/>
          <p:cNvSpPr/>
          <p:nvPr/>
        </p:nvSpPr>
        <p:spPr>
          <a:xfrm>
            <a:off x="385920" y="369720"/>
            <a:ext cx="7919640" cy="65448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pt-BR" sz="2000" u="sng">
                <a:solidFill>
                  <a:srgbClr val="1f497d"/>
                </a:solidFill>
                <a:latin typeface="Calibri"/>
                <a:ea typeface="MS PGothic"/>
              </a:rPr>
              <a:t>Organização do Serviço de Abordagem Social nos municípios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Tem que ser orientada pelas </a:t>
            </a:r>
            <a:r>
              <a:rPr lang="pt-BR" sz="2000">
                <a:solidFill>
                  <a:srgbClr val="c00000"/>
                </a:solidFill>
                <a:latin typeface="Calibri"/>
                <a:ea typeface="Microsoft YaHei"/>
              </a:rPr>
              <a:t>normativas vigentes 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na política de Assistência Social. 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Órgão gestor de Assistência Social:</a:t>
            </a:r>
            <a:endParaRPr/>
          </a:p>
          <a:p>
            <a:pPr algn="just">
              <a:lnSpc>
                <a:spcPct val="100000"/>
              </a:lnSpc>
              <a:buFont charset="2" typeface="Wingdings"/>
              <a:buChar char=""/>
            </a:pP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Realizar </a:t>
            </a:r>
            <a:r>
              <a:rPr lang="pt-BR" sz="2000">
                <a:solidFill>
                  <a:srgbClr val="c00000"/>
                </a:solidFill>
                <a:latin typeface="Calibri"/>
                <a:ea typeface="Microsoft YaHei"/>
              </a:rPr>
              <a:t>mapeamento/diagnóstico socioterritorial 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da incidência de situações de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risco pessoal e social no município/DF e da rede instalada nos territórios;</a:t>
            </a:r>
            <a:endParaRPr/>
          </a:p>
          <a:p>
            <a:pPr algn="just">
              <a:lnSpc>
                <a:spcPct val="100000"/>
              </a:lnSpc>
              <a:buFont charset="2" typeface="Wingdings"/>
              <a:buChar char=""/>
            </a:pP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Definir a(s) </a:t>
            </a:r>
            <a:r>
              <a:rPr lang="pt-BR" sz="2000">
                <a:solidFill>
                  <a:srgbClr val="c00000"/>
                </a:solidFill>
                <a:latin typeface="Calibri"/>
                <a:ea typeface="Microsoft YaHei"/>
              </a:rPr>
              <a:t>unidade(s) de oferta 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do serviço, considerando o mapeamento/diagnóstico e a rede instalada;</a:t>
            </a:r>
            <a:endParaRPr/>
          </a:p>
          <a:p>
            <a:pPr algn="just">
              <a:lnSpc>
                <a:spcPct val="100000"/>
              </a:lnSpc>
              <a:buFont charset="2" typeface="Wingdings"/>
              <a:buChar char=""/>
            </a:pP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Definir os </a:t>
            </a:r>
            <a:r>
              <a:rPr lang="pt-BR" sz="2000">
                <a:solidFill>
                  <a:srgbClr val="c00000"/>
                </a:solidFill>
                <a:latin typeface="Calibri"/>
                <a:ea typeface="Microsoft YaHei"/>
              </a:rPr>
              <a:t>recursos humanos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: perfil, composição e o número de profissionais, a partir da realidade local e promover a necessária capacitação;</a:t>
            </a:r>
            <a:endParaRPr/>
          </a:p>
          <a:p>
            <a:pPr algn="just">
              <a:lnSpc>
                <a:spcPct val="100000"/>
              </a:lnSpc>
              <a:buFont charset="2" typeface="Wingdings"/>
              <a:buChar char=""/>
            </a:pP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Garantir o </a:t>
            </a:r>
            <a:r>
              <a:rPr lang="pt-BR" sz="2000">
                <a:solidFill>
                  <a:srgbClr val="c00000"/>
                </a:solidFill>
                <a:latin typeface="Calibri"/>
                <a:ea typeface="Microsoft YaHei"/>
              </a:rPr>
              <a:t>espaço físico institucional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, base da organização e identidade do serviço; </a:t>
            </a:r>
            <a:r>
              <a:rPr lang="pt-BR" sz="2000">
                <a:solidFill>
                  <a:srgbClr val="c00000"/>
                </a:solidFill>
                <a:latin typeface="Calibri"/>
                <a:ea typeface="Microsoft YaHei"/>
              </a:rPr>
              <a:t>materiais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 permanentes, de consumo e didáticos, tais como veículos, computadores, mobiliários e telefones fixos e móveis, materiais para atividades recreativas e lúdicas, pranchetas, entre outros materiais que facilitem a relação e a vinculação da equipe com os usuários;</a:t>
            </a:r>
            <a:endParaRPr/>
          </a:p>
          <a:p>
            <a:pPr algn="just">
              <a:lnSpc>
                <a:spcPct val="100000"/>
              </a:lnSpc>
              <a:buFont charset="2" typeface="Wingdings"/>
              <a:buChar char=""/>
            </a:pP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Elaborar e alimentar continuamente o </a:t>
            </a:r>
            <a:r>
              <a:rPr lang="pt-BR" sz="2000">
                <a:solidFill>
                  <a:srgbClr val="c00000"/>
                </a:solidFill>
                <a:latin typeface="Calibri"/>
                <a:ea typeface="Microsoft YaHei"/>
              </a:rPr>
              <a:t>projeto técnico-político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 do serviço que orientará o seu funcionamento e as intervenções profissionais;</a:t>
            </a:r>
            <a:endParaRPr/>
          </a:p>
        </p:txBody>
      </p:sp>
    </p:spTree>
  </p:cSld>
  <p:timing>
    <p:tnLst>
      <p:par>
        <p:cTn dur="indefinite" id="23" nodeType="tmRoot" restart="never">
          <p:childTnLst>
            <p:seq>
              <p:cTn id="2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0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1160"/>
            <a:ext cx="9143640" cy="6857640"/>
          </a:xfrm>
          <a:prstGeom prst="rect">
            <a:avLst/>
          </a:prstGeom>
        </p:spPr>
      </p:pic>
      <p:pic>
        <p:nvPicPr>
          <p:cNvPr descr="" id="9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451640" y="115920"/>
            <a:ext cx="1510920" cy="468000"/>
          </a:xfrm>
          <a:prstGeom prst="rect">
            <a:avLst/>
          </a:prstGeom>
        </p:spPr>
      </p:pic>
      <p:sp>
        <p:nvSpPr>
          <p:cNvPr id="92" name="CustomShape 1"/>
          <p:cNvSpPr/>
          <p:nvPr/>
        </p:nvSpPr>
        <p:spPr>
          <a:xfrm>
            <a:off x="268200" y="806400"/>
            <a:ext cx="8496000" cy="398160"/>
          </a:xfrm>
          <a:prstGeom prst="rect">
            <a:avLst/>
          </a:prstGeom>
        </p:spPr>
      </p:sp>
      <p:sp>
        <p:nvSpPr>
          <p:cNvPr id="93" name="CustomShape 2"/>
          <p:cNvSpPr/>
          <p:nvPr/>
        </p:nvSpPr>
        <p:spPr>
          <a:xfrm>
            <a:off x="547560" y="824040"/>
            <a:ext cx="8137080" cy="475416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  <a:buFont charset="2" typeface="Wingdings"/>
              <a:buChar char=""/>
            </a:pPr>
            <a:r>
              <a:rPr lang="pt-BR">
                <a:solidFill>
                  <a:srgbClr val="000000"/>
                </a:solidFill>
                <a:latin typeface="Calibri"/>
                <a:ea typeface="Microsoft YaHei"/>
              </a:rPr>
              <a:t>Mobilizar a </a:t>
            </a:r>
            <a:r>
              <a:rPr lang="pt-BR">
                <a:solidFill>
                  <a:srgbClr val="c00000"/>
                </a:solidFill>
                <a:latin typeface="Calibri"/>
                <a:ea typeface="Microsoft YaHei"/>
              </a:rPr>
              <a:t>rede </a:t>
            </a:r>
            <a:r>
              <a:rPr lang="pt-BR">
                <a:solidFill>
                  <a:srgbClr val="000000"/>
                </a:solidFill>
                <a:latin typeface="Calibri"/>
                <a:ea typeface="Microsoft YaHei"/>
              </a:rPr>
              <a:t>de articulação e definição de </a:t>
            </a:r>
            <a:r>
              <a:rPr lang="pt-BR">
                <a:solidFill>
                  <a:srgbClr val="c00000"/>
                </a:solidFill>
                <a:latin typeface="Calibri"/>
                <a:ea typeface="Microsoft YaHei"/>
              </a:rPr>
              <a:t>fluxos locais </a:t>
            </a:r>
            <a:r>
              <a:rPr lang="pt-BR">
                <a:solidFill>
                  <a:srgbClr val="000000"/>
                </a:solidFill>
                <a:latin typeface="Calibri"/>
                <a:ea typeface="Microsoft YaHei"/>
              </a:rPr>
              <a:t>com os demais serviços socioassistenciais, serviços das demais políticas públicas e órgãos de defesa de direitos;</a:t>
            </a:r>
            <a:endParaRPr/>
          </a:p>
          <a:p>
            <a:pPr algn="just">
              <a:lnSpc>
                <a:spcPct val="100000"/>
              </a:lnSpc>
              <a:buFont charset="2" typeface="Wingdings"/>
              <a:buChar char=""/>
            </a:pPr>
            <a:r>
              <a:rPr lang="pt-BR">
                <a:solidFill>
                  <a:srgbClr val="000000"/>
                </a:solidFill>
                <a:latin typeface="Calibri"/>
                <a:ea typeface="Microsoft YaHei"/>
              </a:rPr>
              <a:t>Definir </a:t>
            </a:r>
            <a:r>
              <a:rPr lang="pt-BR">
                <a:solidFill>
                  <a:srgbClr val="c00000"/>
                </a:solidFill>
                <a:latin typeface="Calibri"/>
                <a:ea typeface="Microsoft YaHei"/>
              </a:rPr>
              <a:t>registros</a:t>
            </a:r>
            <a:r>
              <a:rPr lang="pt-BR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pt-BR">
                <a:solidFill>
                  <a:srgbClr val="c00000"/>
                </a:solidFill>
                <a:latin typeface="Calibri"/>
                <a:ea typeface="Microsoft YaHei"/>
              </a:rPr>
              <a:t>de atendimento </a:t>
            </a:r>
            <a:r>
              <a:rPr lang="pt-BR">
                <a:solidFill>
                  <a:srgbClr val="000000"/>
                </a:solidFill>
                <a:latin typeface="Calibri"/>
                <a:ea typeface="Microsoft YaHei"/>
              </a:rPr>
              <a:t>padronizados que serão utilizados pela equipe no cotidiano profissional;</a:t>
            </a:r>
            <a:endParaRPr/>
          </a:p>
          <a:p>
            <a:pPr algn="just">
              <a:lnSpc>
                <a:spcPct val="100000"/>
              </a:lnSpc>
              <a:buFont charset="2" typeface="Wingdings"/>
              <a:buChar char=""/>
            </a:pPr>
            <a:r>
              <a:rPr lang="pt-BR">
                <a:solidFill>
                  <a:srgbClr val="000000"/>
                </a:solidFill>
                <a:latin typeface="Calibri"/>
                <a:ea typeface="Microsoft YaHei"/>
              </a:rPr>
              <a:t>Estabelecer </a:t>
            </a:r>
            <a:r>
              <a:rPr lang="pt-BR">
                <a:solidFill>
                  <a:srgbClr val="c00000"/>
                </a:solidFill>
                <a:latin typeface="Calibri"/>
                <a:ea typeface="Microsoft YaHei"/>
              </a:rPr>
              <a:t>reuniões ou encontros periódicos </a:t>
            </a:r>
            <a:r>
              <a:rPr lang="pt-BR">
                <a:solidFill>
                  <a:srgbClr val="000000"/>
                </a:solidFill>
                <a:latin typeface="Calibri"/>
                <a:ea typeface="Microsoft YaHei"/>
              </a:rPr>
              <a:t>para integração das equipes e alinhamento do trabalho social desenvolvido, no caso da oferta do serviço em mais de uma unidade (CREAS, Centro Pop e unidade específica referenciada);</a:t>
            </a:r>
            <a:endParaRPr/>
          </a:p>
          <a:p>
            <a:pPr algn="just">
              <a:lnSpc>
                <a:spcPct val="100000"/>
              </a:lnSpc>
              <a:buFont charset="2" typeface="Wingdings"/>
              <a:buChar char=""/>
            </a:pPr>
            <a:r>
              <a:rPr lang="pt-BR">
                <a:solidFill>
                  <a:srgbClr val="000000"/>
                </a:solidFill>
                <a:latin typeface="Calibri"/>
                <a:ea typeface="Microsoft YaHei"/>
              </a:rPr>
              <a:t>Planejar continuamente as </a:t>
            </a:r>
            <a:r>
              <a:rPr lang="pt-BR">
                <a:solidFill>
                  <a:srgbClr val="c00000"/>
                </a:solidFill>
                <a:latin typeface="Calibri"/>
                <a:ea typeface="Microsoft YaHei"/>
              </a:rPr>
              <a:t>ações desenvolvidas </a:t>
            </a:r>
            <a:r>
              <a:rPr lang="pt-BR">
                <a:solidFill>
                  <a:srgbClr val="000000"/>
                </a:solidFill>
                <a:latin typeface="Calibri"/>
                <a:ea typeface="Microsoft YaHei"/>
              </a:rPr>
              <a:t>e garantir </a:t>
            </a:r>
            <a:r>
              <a:rPr lang="pt-BR">
                <a:solidFill>
                  <a:srgbClr val="c00000"/>
                </a:solidFill>
                <a:latin typeface="Calibri"/>
                <a:ea typeface="Microsoft YaHei"/>
              </a:rPr>
              <a:t>atuação continuada </a:t>
            </a:r>
            <a:r>
              <a:rPr lang="pt-BR">
                <a:solidFill>
                  <a:srgbClr val="000000"/>
                </a:solidFill>
                <a:latin typeface="Calibri"/>
                <a:ea typeface="Microsoft YaHei"/>
              </a:rPr>
              <a:t>nos espaços públicos, com </a:t>
            </a:r>
            <a:r>
              <a:rPr lang="pt-BR">
                <a:solidFill>
                  <a:srgbClr val="c00000"/>
                </a:solidFill>
                <a:latin typeface="Calibri"/>
                <a:ea typeface="Microsoft YaHei"/>
              </a:rPr>
              <a:t>periodicidade definida</a:t>
            </a:r>
            <a:r>
              <a:rPr lang="pt-BR">
                <a:solidFill>
                  <a:srgbClr val="000000"/>
                </a:solidFill>
                <a:latin typeface="Calibri"/>
                <a:ea typeface="Microsoft YaHei"/>
              </a:rPr>
              <a:t>, para a criação de vínculos de referência com os usuários;</a:t>
            </a:r>
            <a:endParaRPr/>
          </a:p>
          <a:p>
            <a:pPr algn="just">
              <a:lnSpc>
                <a:spcPct val="100000"/>
              </a:lnSpc>
              <a:buFont charset="2" typeface="Wingdings"/>
              <a:buChar char=""/>
            </a:pPr>
            <a:r>
              <a:rPr lang="pt-BR">
                <a:solidFill>
                  <a:srgbClr val="000000"/>
                </a:solidFill>
                <a:latin typeface="Calibri"/>
                <a:ea typeface="Microsoft YaHei"/>
              </a:rPr>
              <a:t>Planejar </a:t>
            </a:r>
            <a:r>
              <a:rPr lang="pt-BR">
                <a:solidFill>
                  <a:srgbClr val="c00000"/>
                </a:solidFill>
                <a:latin typeface="Calibri"/>
                <a:ea typeface="Microsoft YaHei"/>
              </a:rPr>
              <a:t>capacitações</a:t>
            </a:r>
            <a:r>
              <a:rPr lang="pt-BR">
                <a:solidFill>
                  <a:srgbClr val="000000"/>
                </a:solidFill>
                <a:latin typeface="Calibri"/>
                <a:ea typeface="Microsoft YaHei"/>
              </a:rPr>
              <a:t> e </a:t>
            </a:r>
            <a:r>
              <a:rPr lang="pt-BR">
                <a:solidFill>
                  <a:srgbClr val="c00000"/>
                </a:solidFill>
                <a:latin typeface="Calibri"/>
                <a:ea typeface="Microsoft YaHei"/>
              </a:rPr>
              <a:t>processos de educação permanente </a:t>
            </a:r>
            <a:r>
              <a:rPr lang="pt-BR">
                <a:solidFill>
                  <a:srgbClr val="000000"/>
                </a:solidFill>
                <a:latin typeface="Calibri"/>
                <a:ea typeface="Microsoft YaHei"/>
              </a:rPr>
              <a:t>para a(s) equipe(s) do serviço;</a:t>
            </a:r>
            <a:endParaRPr/>
          </a:p>
          <a:p>
            <a:pPr algn="just">
              <a:lnSpc>
                <a:spcPct val="100000"/>
              </a:lnSpc>
              <a:buFont charset="2" typeface="Wingdings"/>
              <a:buChar char=""/>
            </a:pPr>
            <a:r>
              <a:rPr lang="pt-BR">
                <a:solidFill>
                  <a:srgbClr val="000000"/>
                </a:solidFill>
                <a:latin typeface="Calibri"/>
                <a:ea typeface="Microsoft YaHei"/>
              </a:rPr>
              <a:t>Planejar procedimentos para </a:t>
            </a:r>
            <a:r>
              <a:rPr lang="pt-BR">
                <a:solidFill>
                  <a:srgbClr val="c00000"/>
                </a:solidFill>
                <a:latin typeface="Calibri"/>
                <a:ea typeface="Microsoft YaHei"/>
              </a:rPr>
              <a:t>monitoramento</a:t>
            </a:r>
            <a:r>
              <a:rPr lang="pt-BR">
                <a:solidFill>
                  <a:srgbClr val="000000"/>
                </a:solidFill>
                <a:latin typeface="Calibri"/>
                <a:ea typeface="Microsoft YaHei"/>
              </a:rPr>
              <a:t> e </a:t>
            </a:r>
            <a:r>
              <a:rPr lang="pt-BR">
                <a:solidFill>
                  <a:srgbClr val="c00000"/>
                </a:solidFill>
                <a:latin typeface="Calibri"/>
                <a:ea typeface="Microsoft YaHei"/>
              </a:rPr>
              <a:t>avaliação</a:t>
            </a:r>
            <a:r>
              <a:rPr lang="pt-BR">
                <a:solidFill>
                  <a:srgbClr val="000000"/>
                </a:solidFill>
                <a:latin typeface="Calibri"/>
                <a:ea typeface="Microsoft YaHei"/>
              </a:rPr>
              <a:t> das ações. </a:t>
            </a:r>
            <a:endParaRPr/>
          </a:p>
        </p:txBody>
      </p:sp>
    </p:spTree>
  </p:cSld>
  <p:timing>
    <p:tnLst>
      <p:par>
        <p:cTn dur="indefinite" id="25" nodeType="tmRoot" restart="never">
          <p:childTnLst>
            <p:seq>
              <p:cTn id="2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4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pic>
        <p:nvPicPr>
          <p:cNvPr descr="" id="95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451640" y="115920"/>
            <a:ext cx="1510920" cy="468000"/>
          </a:xfrm>
          <a:prstGeom prst="rect">
            <a:avLst/>
          </a:prstGeom>
        </p:spPr>
      </p:pic>
      <p:sp>
        <p:nvSpPr>
          <p:cNvPr id="96" name="CustomShape 1"/>
          <p:cNvSpPr/>
          <p:nvPr/>
        </p:nvSpPr>
        <p:spPr>
          <a:xfrm>
            <a:off x="324000" y="743040"/>
            <a:ext cx="8496000" cy="4849200"/>
          </a:xfrm>
          <a:prstGeom prst="rect">
            <a:avLst/>
          </a:prstGeom>
        </p:spPr>
        <p:txBody>
          <a:bodyPr bIns="46800" lIns="90000" rIns="90000" tIns="46800"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97" name="CustomShape 2"/>
          <p:cNvSpPr/>
          <p:nvPr/>
        </p:nvSpPr>
        <p:spPr>
          <a:xfrm>
            <a:off x="468360" y="1008000"/>
            <a:ext cx="8351640" cy="4479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pt-BR" sz="2000" u="sng">
                <a:solidFill>
                  <a:srgbClr val="1f497d"/>
                </a:solidFill>
                <a:latin typeface="Calibri"/>
                <a:ea typeface="MS PGothic"/>
              </a:rPr>
              <a:t>Trabalho Social desenvolvido pelo SEAS: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charset="2" typeface="Wingdings"/>
              <a:buChar char=""/>
            </a:pP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Pressupostos éticos</a:t>
            </a:r>
            <a:endParaRPr/>
          </a:p>
          <a:p>
            <a:pPr>
              <a:lnSpc>
                <a:spcPct val="100000"/>
              </a:lnSpc>
              <a:buSzPct val="45000"/>
              <a:buFont charset="2" typeface="Wingdings"/>
              <a:buChar char=""/>
            </a:pP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Conhecimentos teórico-metodológicos </a:t>
            </a:r>
            <a:endParaRPr/>
          </a:p>
          <a:p>
            <a:pPr>
              <a:lnSpc>
                <a:spcPct val="100000"/>
              </a:lnSpc>
              <a:buSzPct val="45000"/>
              <a:buFont charset="2" typeface="Wingdings"/>
              <a:buChar char=""/>
            </a:pP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Conhecimentos técnicos operativos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De acordo com o disposto na Tipificação Nacional de Serviços Socioassistenciais (2009):</a:t>
            </a:r>
            <a:endParaRPr/>
          </a:p>
          <a:p>
            <a:pPr>
              <a:lnSpc>
                <a:spcPct val="100000"/>
              </a:lnSpc>
              <a:buSzPct val="45000"/>
              <a:buFont charset="2" typeface="Wingdings"/>
              <a:buChar char=""/>
            </a:pP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Conhecimento do território</a:t>
            </a:r>
            <a:endParaRPr/>
          </a:p>
          <a:p>
            <a:pPr>
              <a:lnSpc>
                <a:spcPct val="100000"/>
              </a:lnSpc>
              <a:buSzPct val="45000"/>
              <a:buFont charset="2" typeface="Wingdings"/>
              <a:buChar char=""/>
            </a:pP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Informação, comunicação e defesa de direitos</a:t>
            </a:r>
            <a:endParaRPr/>
          </a:p>
          <a:p>
            <a:pPr>
              <a:lnSpc>
                <a:spcPct val="100000"/>
              </a:lnSpc>
              <a:buSzPct val="45000"/>
              <a:buFont charset="2" typeface="Wingdings"/>
              <a:buChar char=""/>
            </a:pP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Escuta</a:t>
            </a:r>
            <a:endParaRPr/>
          </a:p>
          <a:p>
            <a:pPr>
              <a:lnSpc>
                <a:spcPct val="100000"/>
              </a:lnSpc>
              <a:buSzPct val="45000"/>
              <a:buFont charset="2" typeface="Wingdings"/>
              <a:buChar char=""/>
            </a:pP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Orientação e encaminhamento sobre/para a rede de serviços locais com resolutividade</a:t>
            </a:r>
            <a:endParaRPr/>
          </a:p>
          <a:p>
            <a:pPr>
              <a:lnSpc>
                <a:spcPct val="100000"/>
              </a:lnSpc>
              <a:buSzPct val="45000"/>
              <a:buFont charset="2" typeface="Wingdings"/>
              <a:buChar char=""/>
            </a:pP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Articulação da rede de serviços socioassistenciais</a:t>
            </a:r>
            <a:endParaRPr/>
          </a:p>
          <a:p>
            <a:pPr>
              <a:lnSpc>
                <a:spcPct val="100000"/>
              </a:lnSpc>
              <a:buSzPct val="45000"/>
              <a:buFont charset="2" typeface="Wingdings"/>
              <a:buChar char=""/>
            </a:pP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Articulação com os serviços de políticas públicas setoriais</a:t>
            </a:r>
            <a:endParaRPr/>
          </a:p>
          <a:p>
            <a:pPr>
              <a:lnSpc>
                <a:spcPct val="100000"/>
              </a:lnSpc>
              <a:buSzPct val="45000"/>
              <a:buFont charset="2" typeface="Wingdings"/>
              <a:buChar char=""/>
            </a:pP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Articulação interinstitucional com os órgãos do Sistema de Garantia de Direitos</a:t>
            </a:r>
            <a:endParaRPr/>
          </a:p>
          <a:p>
            <a:pPr>
              <a:lnSpc>
                <a:spcPct val="100000"/>
              </a:lnSpc>
              <a:buSzPct val="45000"/>
              <a:buFont charset="2" typeface="Wingdings"/>
              <a:buChar char=""/>
            </a:pP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Elaboração de Relatórios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27" nodeType="tmRoot" restart="never">
          <p:childTnLst>
            <p:seq>
              <p:cTn id="2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8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pic>
        <p:nvPicPr>
          <p:cNvPr descr="" id="9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451640" y="115920"/>
            <a:ext cx="1510920" cy="468000"/>
          </a:xfrm>
          <a:prstGeom prst="rect">
            <a:avLst/>
          </a:prstGeom>
        </p:spPr>
      </p:pic>
      <p:sp>
        <p:nvSpPr>
          <p:cNvPr id="100" name="CustomShape 1"/>
          <p:cNvSpPr/>
          <p:nvPr/>
        </p:nvSpPr>
        <p:spPr>
          <a:xfrm>
            <a:off x="324000" y="743040"/>
            <a:ext cx="8496000" cy="4849200"/>
          </a:xfrm>
          <a:prstGeom prst="rect">
            <a:avLst/>
          </a:prstGeom>
        </p:spPr>
        <p:txBody>
          <a:bodyPr bIns="46800" lIns="90000" rIns="90000" tIns="46800"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101" name="CustomShape 2"/>
          <p:cNvSpPr/>
          <p:nvPr/>
        </p:nvSpPr>
        <p:spPr>
          <a:xfrm>
            <a:off x="216000" y="1008000"/>
            <a:ext cx="8746920" cy="36558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pt-BR" sz="2000" u="sng">
                <a:solidFill>
                  <a:srgbClr val="1f497d"/>
                </a:solidFill>
                <a:latin typeface="Calibri"/>
                <a:ea typeface="MS PGothic"/>
              </a:rPr>
              <a:t>Composição da equipe técnica de referência do SEAS: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    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Resolução CNAS nº 09, de 18 de abril de 2013 -  no </a:t>
            </a:r>
            <a:r>
              <a:rPr lang="pt-BR" sz="2000">
                <a:solidFill>
                  <a:srgbClr val="c00000"/>
                </a:solidFill>
                <a:latin typeface="Calibri"/>
                <a:ea typeface="Microsoft YaHei"/>
              </a:rPr>
              <a:t>mínimo 3 (três) profissionais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, sendo, </a:t>
            </a:r>
            <a:r>
              <a:rPr lang="pt-BR" sz="2000">
                <a:solidFill>
                  <a:srgbClr val="c00000"/>
                </a:solidFill>
                <a:latin typeface="Calibri"/>
                <a:ea typeface="Microsoft YaHei"/>
              </a:rPr>
              <a:t>pelo menos, 1 (um) desses de nível superior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, tendo em vista o caráter especializado do serviço.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    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Resolução CNAS nº 17, de 20 de junho de 2011 - profissionais de nível superior do SUAS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SzPct val="45000"/>
              <a:buFont charset="2" typeface="Wingdings"/>
              <a:buChar char=""/>
            </a:pP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A equipe técnica de referência </a:t>
            </a:r>
            <a:r>
              <a:rPr lang="pt-BR" sz="2000">
                <a:solidFill>
                  <a:srgbClr val="c00000"/>
                </a:solidFill>
                <a:latin typeface="Calibri"/>
                <a:ea typeface="Microsoft YaHei"/>
              </a:rPr>
              <a:t>poderá ser ampliada de acordo com as necessidades locais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, observados: a incidência das situações de risco pessoal e social no município/DF; o tamanho dos territórios; a dispersão territorial das situações de risco; os dias e turnos de funcionamento do Serviço; entre outros aspectos.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29" nodeType="tmRoot" restart="never">
          <p:childTnLst>
            <p:seq>
              <p:cTn id="3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pic>
        <p:nvPicPr>
          <p:cNvPr descr="" id="10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451640" y="115920"/>
            <a:ext cx="1510920" cy="468000"/>
          </a:xfrm>
          <a:prstGeom prst="rect">
            <a:avLst/>
          </a:prstGeom>
        </p:spPr>
      </p:pic>
      <p:sp>
        <p:nvSpPr>
          <p:cNvPr id="104" name="CustomShape 1"/>
          <p:cNvSpPr/>
          <p:nvPr/>
        </p:nvSpPr>
        <p:spPr>
          <a:xfrm>
            <a:off x="324000" y="743040"/>
            <a:ext cx="8496000" cy="4849200"/>
          </a:xfrm>
          <a:prstGeom prst="rect">
            <a:avLst/>
          </a:prstGeom>
        </p:spPr>
        <p:txBody>
          <a:bodyPr bIns="46800" lIns="90000" rIns="90000" tIns="46800"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105" name="CustomShape 2"/>
          <p:cNvSpPr/>
          <p:nvPr/>
        </p:nvSpPr>
        <p:spPr>
          <a:xfrm>
            <a:off x="216000" y="1008000"/>
            <a:ext cx="8746920" cy="55764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pt-BR" sz="2000" u="sng">
                <a:solidFill>
                  <a:srgbClr val="1f497d"/>
                </a:solidFill>
                <a:latin typeface="Calibri"/>
                <a:ea typeface="MS PGothic"/>
              </a:rPr>
              <a:t>Perfil da equipe técnica de referência do SEAS: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SzPct val="101000"/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Conhecimento da </a:t>
            </a:r>
            <a:r>
              <a:rPr lang="pt-BR" sz="2000">
                <a:solidFill>
                  <a:srgbClr val="c00000"/>
                </a:solidFill>
                <a:latin typeface="Calibri"/>
                <a:ea typeface="Microsoft YaHei"/>
              </a:rPr>
              <a:t>legislação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 referente à política de Assistência Social, direitos socioassistenciais e direitos e legislações relacionadas a </a:t>
            </a:r>
            <a:r>
              <a:rPr lang="pt-BR" sz="2000">
                <a:solidFill>
                  <a:srgbClr val="c00000"/>
                </a:solidFill>
                <a:latin typeface="Calibri"/>
                <a:ea typeface="Microsoft YaHei"/>
              </a:rPr>
              <a:t>segmentos específicos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 da população (crianças e adolescentes, mulheres, idosos, pessoas em situação de rua, pessoas com deficiência, entre outros);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Conhecimento e desejável </a:t>
            </a:r>
            <a:r>
              <a:rPr lang="pt-BR" sz="2000">
                <a:solidFill>
                  <a:srgbClr val="c00000"/>
                </a:solidFill>
                <a:latin typeface="Calibri"/>
                <a:ea typeface="Microsoft YaHei"/>
              </a:rPr>
              <a:t>experiência de trabalho em equipe interdisciplinar 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e </a:t>
            </a:r>
            <a:r>
              <a:rPr lang="pt-BR" sz="2000">
                <a:solidFill>
                  <a:srgbClr val="c00000"/>
                </a:solidFill>
                <a:latin typeface="Calibri"/>
                <a:ea typeface="Microsoft YaHei"/>
              </a:rPr>
              <a:t>trabalho em rede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;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Conhecimentos e </a:t>
            </a:r>
            <a:r>
              <a:rPr lang="pt-BR" sz="2000">
                <a:solidFill>
                  <a:srgbClr val="c00000"/>
                </a:solidFill>
                <a:latin typeface="Calibri"/>
                <a:ea typeface="Microsoft YaHei"/>
              </a:rPr>
              <a:t>habilidades para escuta qualificada 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de famílias e indivíduos;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Conhecimento da </a:t>
            </a:r>
            <a:r>
              <a:rPr lang="pt-BR" sz="2000">
                <a:solidFill>
                  <a:srgbClr val="c00000"/>
                </a:solidFill>
                <a:latin typeface="Calibri"/>
                <a:ea typeface="Microsoft YaHei"/>
              </a:rPr>
              <a:t>realidade do território 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e da </a:t>
            </a:r>
            <a:r>
              <a:rPr lang="pt-BR" sz="2000">
                <a:solidFill>
                  <a:srgbClr val="c00000"/>
                </a:solidFill>
                <a:latin typeface="Calibri"/>
                <a:ea typeface="Microsoft YaHei"/>
              </a:rPr>
              <a:t>rede de articulação 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socioassistencial, das demais políticas públicas e órgãos de defesa de direitos;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Desejável experiência no </a:t>
            </a:r>
            <a:r>
              <a:rPr lang="pt-BR" sz="2000">
                <a:solidFill>
                  <a:srgbClr val="c00000"/>
                </a:solidFill>
                <a:latin typeface="Calibri"/>
                <a:ea typeface="Microsoft YaHei"/>
              </a:rPr>
              <a:t>atendimento a famílias e indivíduos em situação de vulnerabilidade e risco pessoal e social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;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Habilidades para: trabalhar com imprevistos; </a:t>
            </a:r>
            <a:r>
              <a:rPr lang="pt-BR" sz="2000">
                <a:solidFill>
                  <a:srgbClr val="c00000"/>
                </a:solidFill>
                <a:latin typeface="Calibri"/>
                <a:ea typeface="Microsoft YaHei"/>
              </a:rPr>
              <a:t>ouvir e dialogar 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sem posturas de julgamento; se comunicar em </a:t>
            </a:r>
            <a:r>
              <a:rPr lang="pt-BR" sz="2000">
                <a:solidFill>
                  <a:srgbClr val="c00000"/>
                </a:solidFill>
                <a:latin typeface="Calibri"/>
                <a:ea typeface="Microsoft YaHei"/>
              </a:rPr>
              <a:t>linguagem acessível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; </a:t>
            </a:r>
            <a:r>
              <a:rPr lang="pt-BR" sz="2000">
                <a:solidFill>
                  <a:srgbClr val="c00000"/>
                </a:solidFill>
                <a:latin typeface="Calibri"/>
                <a:ea typeface="Microsoft YaHei"/>
              </a:rPr>
              <a:t>construir vínculos de confiança e referência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 com pessoas e territórios; </a:t>
            </a:r>
            <a:r>
              <a:rPr lang="pt-BR" sz="2000">
                <a:solidFill>
                  <a:srgbClr val="c00000"/>
                </a:solidFill>
                <a:latin typeface="Calibri"/>
                <a:ea typeface="Microsoft YaHei"/>
              </a:rPr>
              <a:t>relacionar-se com a diversidade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; perceber/identificar </a:t>
            </a:r>
            <a:r>
              <a:rPr lang="pt-BR" sz="2000">
                <a:solidFill>
                  <a:srgbClr val="c00000"/>
                </a:solidFill>
                <a:latin typeface="Calibri"/>
                <a:ea typeface="Microsoft YaHei"/>
              </a:rPr>
              <a:t>especificidades dos territórios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; </a:t>
            </a:r>
            <a:r>
              <a:rPr lang="pt-BR" sz="2000">
                <a:solidFill>
                  <a:srgbClr val="c00000"/>
                </a:solidFill>
                <a:latin typeface="Calibri"/>
                <a:ea typeface="Microsoft YaHei"/>
              </a:rPr>
              <a:t>registrar informações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; entre outras.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31" nodeType="tmRoot" restart="never">
          <p:childTnLst>
            <p:seq>
              <p:cTn id="3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6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pic>
        <p:nvPicPr>
          <p:cNvPr descr="" id="107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451640" y="115920"/>
            <a:ext cx="1510920" cy="468000"/>
          </a:xfrm>
          <a:prstGeom prst="rect">
            <a:avLst/>
          </a:prstGeom>
        </p:spPr>
      </p:pic>
      <p:sp>
        <p:nvSpPr>
          <p:cNvPr id="108" name="CustomShape 1"/>
          <p:cNvSpPr/>
          <p:nvPr/>
        </p:nvSpPr>
        <p:spPr>
          <a:xfrm>
            <a:off x="620640" y="1413000"/>
            <a:ext cx="7872120" cy="4895640"/>
          </a:xfrm>
          <a:prstGeom prst="rect">
            <a:avLst/>
          </a:prstGeom>
        </p:spPr>
        <p:txBody>
          <a:bodyPr bIns="46800" lIns="90000" rIns="90000" tIns="46800"/>
          <a:p>
            <a:pPr>
              <a:lnSpc>
                <a:spcPct val="110000"/>
              </a:lnSpc>
            </a:pPr>
            <a:r>
              <a:rPr b="1" lang="pt-BR" sz="2000" u="sng">
                <a:solidFill>
                  <a:srgbClr val="1f497d"/>
                </a:solidFill>
                <a:latin typeface="Calibri"/>
                <a:ea typeface="MS PGothic"/>
              </a:rPr>
              <a:t>Para o trabalho social com pessoas em situação de rua:</a:t>
            </a:r>
            <a:endParaRPr/>
          </a:p>
          <a:p>
            <a:pPr>
              <a:lnSpc>
                <a:spcPct val="110000"/>
              </a:lnSpc>
            </a:pPr>
            <a:endParaRPr/>
          </a:p>
          <a:p>
            <a:pPr algn="just">
              <a:lnSpc>
                <a:spcPct val="110000"/>
              </a:lnSpc>
            </a:pPr>
            <a:r>
              <a:rPr lang="pt-BR" sz="2100">
                <a:solidFill>
                  <a:srgbClr val="000000"/>
                </a:solidFill>
                <a:latin typeface="Calibri"/>
                <a:ea typeface="Microsoft YaHei"/>
              </a:rPr>
              <a:t>É fundamental: </a:t>
            </a:r>
            <a:endParaRPr/>
          </a:p>
          <a:p>
            <a:pPr algn="just">
              <a:lnSpc>
                <a:spcPct val="110000"/>
              </a:lnSpc>
              <a:buSzPct val="80000"/>
              <a:buFont typeface="Arial"/>
              <a:buChar char="•"/>
            </a:pPr>
            <a:r>
              <a:rPr lang="pt-BR" sz="2100">
                <a:solidFill>
                  <a:srgbClr val="000000"/>
                </a:solidFill>
                <a:latin typeface="Calibri"/>
                <a:ea typeface="Microsoft YaHei"/>
              </a:rPr>
              <a:t>Compor quadros técnicos qualificados;</a:t>
            </a:r>
            <a:endParaRPr/>
          </a:p>
          <a:p>
            <a:pPr algn="just">
              <a:lnSpc>
                <a:spcPct val="110000"/>
              </a:lnSpc>
              <a:buSzPct val="80000"/>
              <a:buFont typeface="Arial"/>
              <a:buChar char="•"/>
            </a:pPr>
            <a:r>
              <a:rPr lang="pt-BR" sz="2100">
                <a:solidFill>
                  <a:srgbClr val="000000"/>
                </a:solidFill>
                <a:latin typeface="Calibri"/>
                <a:ea typeface="Microsoft YaHei"/>
              </a:rPr>
              <a:t>Superar o desenvolvimento de ações isoladas;</a:t>
            </a:r>
            <a:endParaRPr/>
          </a:p>
          <a:p>
            <a:pPr algn="just">
              <a:lnSpc>
                <a:spcPct val="110000"/>
              </a:lnSpc>
              <a:buSzPct val="80000"/>
              <a:buFont typeface="Arial"/>
              <a:buChar char="•"/>
            </a:pPr>
            <a:r>
              <a:rPr lang="pt-BR" sz="2100">
                <a:solidFill>
                  <a:srgbClr val="000000"/>
                </a:solidFill>
                <a:latin typeface="Calibri"/>
                <a:ea typeface="Microsoft YaHei"/>
              </a:rPr>
              <a:t>Aprimorar a gestão e qualificar a oferta dos serviços;</a:t>
            </a:r>
            <a:endParaRPr/>
          </a:p>
          <a:p>
            <a:pPr algn="just">
              <a:lnSpc>
                <a:spcPct val="110000"/>
              </a:lnSpc>
              <a:buSzPct val="80000"/>
              <a:buFont typeface="Arial"/>
              <a:buChar char="•"/>
            </a:pPr>
            <a:r>
              <a:rPr lang="pt-BR" sz="2100">
                <a:solidFill>
                  <a:srgbClr val="000000"/>
                </a:solidFill>
                <a:latin typeface="Calibri"/>
                <a:ea typeface="Microsoft YaHei"/>
              </a:rPr>
              <a:t>Fortalecer estratégias e ações intersetoriais para efetivar a atenção integral.</a:t>
            </a:r>
            <a:endParaRPr/>
          </a:p>
        </p:txBody>
      </p:sp>
    </p:spTree>
  </p:cSld>
  <p:timing>
    <p:tnLst>
      <p:par>
        <p:cTn dur="indefinite" id="33" nodeType="tmRoot" restart="never">
          <p:childTnLst>
            <p:seq>
              <p:cTn id="3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9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pic>
        <p:nvPicPr>
          <p:cNvPr descr="" id="110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451640" y="115920"/>
            <a:ext cx="1510920" cy="468000"/>
          </a:xfrm>
          <a:prstGeom prst="rect">
            <a:avLst/>
          </a:prstGeom>
        </p:spPr>
      </p:pic>
      <p:sp>
        <p:nvSpPr>
          <p:cNvPr id="111" name="CustomShape 1"/>
          <p:cNvSpPr/>
          <p:nvPr/>
        </p:nvSpPr>
        <p:spPr>
          <a:xfrm>
            <a:off x="571680" y="351000"/>
            <a:ext cx="8000640" cy="6389280"/>
          </a:xfrm>
          <a:prstGeom prst="rect">
            <a:avLst/>
          </a:prstGeom>
        </p:spPr>
        <p:txBody>
          <a:bodyPr bIns="46800" lIns="90000" rIns="90000" tIns="46800"/>
          <a:p>
            <a:pPr algn="just">
              <a:lnSpc>
                <a:spcPct val="100000"/>
              </a:lnSpc>
            </a:pPr>
            <a:r>
              <a:rPr b="1" lang="pt-BR" u="sng">
                <a:solidFill>
                  <a:srgbClr val="1f497d"/>
                </a:solidFill>
                <a:latin typeface="Calibri"/>
                <a:ea typeface="MS PGothic"/>
              </a:rPr>
              <a:t>Trabalho Social com a População em Situação de Rua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t-BR">
                <a:solidFill>
                  <a:srgbClr val="1f497d"/>
                </a:solidFill>
                <a:latin typeface="Calibri"/>
                <a:ea typeface="Microsoft YaHei"/>
              </a:rPr>
              <a:t>Atuação profissional</a:t>
            </a:r>
            <a:endParaRPr/>
          </a:p>
          <a:p>
            <a:pPr algn="just">
              <a:lnSpc>
                <a:spcPct val="100000"/>
              </a:lnSpc>
              <a:buSzPct val="80000"/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  <a:ea typeface="Microsoft YaHei"/>
              </a:rPr>
              <a:t>Deve se nortear pela ótica dos </a:t>
            </a:r>
            <a:r>
              <a:rPr lang="pt-BR">
                <a:solidFill>
                  <a:srgbClr val="c00000"/>
                </a:solidFill>
                <a:latin typeface="Calibri"/>
                <a:ea typeface="Microsoft YaHei"/>
              </a:rPr>
              <a:t>direitos humanos</a:t>
            </a:r>
            <a:r>
              <a:rPr lang="pt-BR">
                <a:solidFill>
                  <a:srgbClr val="000000"/>
                </a:solidFill>
                <a:latin typeface="Calibri"/>
                <a:ea typeface="Microsoft YaHei"/>
              </a:rPr>
              <a:t>, sendo estes usuários enxergados </a:t>
            </a:r>
            <a:r>
              <a:rPr lang="pt-BR">
                <a:solidFill>
                  <a:srgbClr val="c00000"/>
                </a:solidFill>
                <a:latin typeface="Calibri"/>
                <a:ea typeface="Microsoft YaHei"/>
              </a:rPr>
              <a:t>sem estereótipos, ou imagens pejorativas;</a:t>
            </a:r>
            <a:endParaRPr/>
          </a:p>
          <a:p>
            <a:pPr algn="just">
              <a:lnSpc>
                <a:spcPct val="100000"/>
              </a:lnSpc>
              <a:buSzPct val="80000"/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  <a:ea typeface="Microsoft YaHei"/>
              </a:rPr>
              <a:t>Sua atuação sobre a realidade de vida desses usuários se externa através de </a:t>
            </a:r>
            <a:r>
              <a:rPr lang="pt-BR">
                <a:solidFill>
                  <a:srgbClr val="c00000"/>
                </a:solidFill>
                <a:latin typeface="Calibri"/>
                <a:ea typeface="Microsoft YaHei"/>
              </a:rPr>
              <a:t>ações educativas</a:t>
            </a:r>
            <a:r>
              <a:rPr lang="pt-BR">
                <a:solidFill>
                  <a:srgbClr val="000000"/>
                </a:solidFill>
                <a:latin typeface="Calibri"/>
                <a:ea typeface="Microsoft YaHei"/>
              </a:rPr>
              <a:t>;</a:t>
            </a:r>
            <a:endParaRPr/>
          </a:p>
          <a:p>
            <a:pPr algn="just">
              <a:lnSpc>
                <a:spcPct val="100000"/>
              </a:lnSpc>
              <a:buSzPct val="80000"/>
              <a:buFont typeface="Arial"/>
              <a:buChar char="•"/>
            </a:pPr>
            <a:r>
              <a:rPr lang="pt-BR">
                <a:solidFill>
                  <a:srgbClr val="c00000"/>
                </a:solidFill>
                <a:latin typeface="Calibri"/>
                <a:ea typeface="Microsoft YaHei"/>
              </a:rPr>
              <a:t>O desafio da inclusão é entender sua linguagem</a:t>
            </a:r>
            <a:r>
              <a:rPr lang="pt-BR">
                <a:solidFill>
                  <a:srgbClr val="000000"/>
                </a:solidFill>
                <a:latin typeface="Calibri"/>
                <a:ea typeface="Microsoft YaHei"/>
              </a:rPr>
              <a:t>, </a:t>
            </a:r>
            <a:r>
              <a:rPr lang="pt-BR">
                <a:solidFill>
                  <a:srgbClr val="c00000"/>
                </a:solidFill>
                <a:latin typeface="Calibri"/>
                <a:ea typeface="Microsoft YaHei"/>
              </a:rPr>
              <a:t>vê-lo de forma integral</a:t>
            </a:r>
            <a:r>
              <a:rPr lang="pt-BR">
                <a:solidFill>
                  <a:srgbClr val="000000"/>
                </a:solidFill>
                <a:latin typeface="Calibri"/>
                <a:ea typeface="Microsoft YaHei"/>
              </a:rPr>
              <a:t>, traduzindo a </a:t>
            </a:r>
            <a:r>
              <a:rPr lang="pt-BR">
                <a:solidFill>
                  <a:srgbClr val="c00000"/>
                </a:solidFill>
                <a:latin typeface="Calibri"/>
                <a:ea typeface="Microsoft YaHei"/>
              </a:rPr>
              <a:t>realidade da rua</a:t>
            </a:r>
            <a:r>
              <a:rPr lang="pt-BR">
                <a:solidFill>
                  <a:srgbClr val="000000"/>
                </a:solidFill>
                <a:latin typeface="Calibri"/>
                <a:ea typeface="Microsoft YaHei"/>
              </a:rPr>
              <a:t>, </a:t>
            </a:r>
            <a:r>
              <a:rPr lang="pt-BR">
                <a:solidFill>
                  <a:srgbClr val="c00000"/>
                </a:solidFill>
                <a:latin typeface="Calibri"/>
                <a:ea typeface="Microsoft YaHei"/>
              </a:rPr>
              <a:t>aproximando-se deste universo</a:t>
            </a:r>
            <a:r>
              <a:rPr lang="pt-BR">
                <a:solidFill>
                  <a:srgbClr val="000000"/>
                </a:solidFill>
                <a:latin typeface="Calibri"/>
                <a:ea typeface="Microsoft YaHei"/>
              </a:rPr>
              <a:t>; </a:t>
            </a:r>
            <a:endParaRPr/>
          </a:p>
          <a:p>
            <a:pPr algn="just">
              <a:lnSpc>
                <a:spcPct val="100000"/>
              </a:lnSpc>
              <a:buSzPct val="80000"/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  <a:ea typeface="Microsoft YaHei"/>
              </a:rPr>
              <a:t>Implica em estabelecer-se enquanto </a:t>
            </a:r>
            <a:r>
              <a:rPr lang="pt-BR">
                <a:solidFill>
                  <a:srgbClr val="c00000"/>
                </a:solidFill>
                <a:latin typeface="Calibri"/>
                <a:ea typeface="Microsoft YaHei"/>
              </a:rPr>
              <a:t>referência para este sujeito</a:t>
            </a:r>
            <a:r>
              <a:rPr lang="pt-BR">
                <a:solidFill>
                  <a:srgbClr val="000000"/>
                </a:solidFill>
                <a:latin typeface="Calibri"/>
                <a:ea typeface="Microsoft YaHei"/>
              </a:rPr>
              <a:t>, </a:t>
            </a:r>
            <a:r>
              <a:rPr lang="pt-BR">
                <a:solidFill>
                  <a:srgbClr val="c00000"/>
                </a:solidFill>
                <a:latin typeface="Calibri"/>
                <a:ea typeface="Microsoft YaHei"/>
              </a:rPr>
              <a:t>mediar o resgate dos seus direitos básicos </a:t>
            </a:r>
            <a:r>
              <a:rPr lang="pt-BR">
                <a:solidFill>
                  <a:srgbClr val="000000"/>
                </a:solidFill>
                <a:latin typeface="Calibri"/>
                <a:ea typeface="Microsoft YaHei"/>
              </a:rPr>
              <a:t>por meio da inclusão nas políticas públicas e acesso aos serviços destinatários;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35" nodeType="tmRoot" restart="never">
          <p:childTnLst>
            <p:seq>
              <p:cTn id="3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pic>
        <p:nvPicPr>
          <p:cNvPr descr="" id="113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451640" y="115920"/>
            <a:ext cx="1510920" cy="468000"/>
          </a:xfrm>
          <a:prstGeom prst="rect">
            <a:avLst/>
          </a:prstGeom>
        </p:spPr>
      </p:pic>
      <p:sp>
        <p:nvSpPr>
          <p:cNvPr id="114" name="CustomShape 1"/>
          <p:cNvSpPr/>
          <p:nvPr/>
        </p:nvSpPr>
        <p:spPr>
          <a:xfrm>
            <a:off x="571680" y="1266840"/>
            <a:ext cx="8000640" cy="5473440"/>
          </a:xfrm>
          <a:prstGeom prst="rect">
            <a:avLst/>
          </a:prstGeom>
        </p:spPr>
        <p:txBody>
          <a:bodyPr bIns="46800" lIns="90000" rIns="90000" tIns="46800"/>
          <a:p>
            <a:pPr algn="just">
              <a:lnSpc>
                <a:spcPct val="110000"/>
              </a:lnSpc>
              <a:buSzPct val="80000"/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Ultrapassar a visão de que a </a:t>
            </a:r>
            <a:r>
              <a:rPr lang="pt-BR" sz="2000">
                <a:solidFill>
                  <a:srgbClr val="c00000"/>
                </a:solidFill>
                <a:latin typeface="Calibri"/>
                <a:ea typeface="Microsoft YaHei"/>
              </a:rPr>
              <a:t>Assistência Social 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é capaz de dar conta sozinha desta complexidade, e entendê-la como </a:t>
            </a:r>
            <a:r>
              <a:rPr lang="pt-BR" sz="2000">
                <a:solidFill>
                  <a:srgbClr val="c00000"/>
                </a:solidFill>
                <a:latin typeface="Calibri"/>
                <a:ea typeface="Microsoft YaHei"/>
              </a:rPr>
              <a:t>travessia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pt-BR" sz="2000">
                <a:solidFill>
                  <a:srgbClr val="c00000"/>
                </a:solidFill>
                <a:latin typeface="Calibri"/>
                <a:ea typeface="Microsoft YaHei"/>
              </a:rPr>
              <a:t>entre as demais Políticas Públicas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;</a:t>
            </a:r>
            <a:endParaRPr/>
          </a:p>
          <a:p>
            <a:pPr algn="just">
              <a:lnSpc>
                <a:spcPct val="110000"/>
              </a:lnSpc>
              <a:buSzPct val="80000"/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Pensar a inclusão destes sujeitos é pensar em </a:t>
            </a:r>
            <a:r>
              <a:rPr lang="pt-BR" sz="2000">
                <a:solidFill>
                  <a:srgbClr val="c00000"/>
                </a:solidFill>
                <a:latin typeface="Calibri"/>
                <a:ea typeface="Microsoft YaHei"/>
              </a:rPr>
              <a:t>moradia digna, educação de qualidade, tratamento especializado para usuários de álcool e outras drogas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, espaços de </a:t>
            </a:r>
            <a:r>
              <a:rPr lang="pt-BR" sz="2000">
                <a:solidFill>
                  <a:srgbClr val="c00000"/>
                </a:solidFill>
                <a:latin typeface="Calibri"/>
                <a:ea typeface="Microsoft YaHei"/>
              </a:rPr>
              <a:t>cultura e lazer 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na comunidade; </a:t>
            </a:r>
            <a:endParaRPr/>
          </a:p>
          <a:p>
            <a:pPr algn="just">
              <a:lnSpc>
                <a:spcPct val="110000"/>
              </a:lnSpc>
              <a:buSzPct val="80000"/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A </a:t>
            </a:r>
            <a:r>
              <a:rPr lang="pt-BR" sz="2000">
                <a:solidFill>
                  <a:srgbClr val="c00000"/>
                </a:solidFill>
                <a:latin typeface="Calibri"/>
                <a:ea typeface="Microsoft YaHei"/>
              </a:rPr>
              <a:t>rede de serviços deve funcionar de forma integrada e articulada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, com todos os atores envolvidos como as </a:t>
            </a:r>
            <a:r>
              <a:rPr b="1" lang="pt-BR" sz="2000">
                <a:solidFill>
                  <a:srgbClr val="000000"/>
                </a:solidFill>
                <a:latin typeface="Calibri"/>
                <a:ea typeface="Microsoft YaHei"/>
              </a:rPr>
              <a:t>Secretarias de Estado, os Órgãos de Proteção, as instituições (públicas e privadas) e a sociedade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, todos juntos colaborando com a ação do profissional, de forma a dar </a:t>
            </a:r>
            <a:r>
              <a:rPr lang="pt-BR" sz="2000">
                <a:solidFill>
                  <a:srgbClr val="c00000"/>
                </a:solidFill>
                <a:latin typeface="Calibri"/>
                <a:ea typeface="Microsoft YaHei"/>
              </a:rPr>
              <a:t>encaminhamentos precisos para cada pessoa atendida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.</a:t>
            </a:r>
            <a:endParaRPr/>
          </a:p>
          <a:p>
            <a:pPr>
              <a:lnSpc>
                <a:spcPct val="11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37" nodeType="tmRoot" restart="never">
          <p:childTnLst>
            <p:seq>
              <p:cTn id="3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3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sp>
        <p:nvSpPr>
          <p:cNvPr id="44" name="CustomShape 1"/>
          <p:cNvSpPr/>
          <p:nvPr/>
        </p:nvSpPr>
        <p:spPr>
          <a:xfrm>
            <a:off x="685800" y="357120"/>
            <a:ext cx="7772040" cy="95832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  <a:ea typeface="Microsoft YaHei"/>
              </a:rPr>
              <a:t>Rede Socioassistencial de Proteção Social Especial</a:t>
            </a:r>
            <a:endParaRPr/>
          </a:p>
        </p:txBody>
      </p:sp>
      <p:pic>
        <p:nvPicPr>
          <p:cNvPr descr="" id="45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451640" y="115920"/>
            <a:ext cx="1510920" cy="468000"/>
          </a:xfrm>
          <a:prstGeom prst="rect">
            <a:avLst/>
          </a:prstGeom>
        </p:spPr>
      </p:pic>
      <p:pic>
        <p:nvPicPr>
          <p:cNvPr descr="" id="46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798560" y="1816200"/>
            <a:ext cx="5040000" cy="4492440"/>
          </a:xfrm>
          <a:prstGeom prst="rect">
            <a:avLst/>
          </a:prstGeom>
        </p:spPr>
      </p:pic>
      <p:pic>
        <p:nvPicPr>
          <p:cNvPr descr="" id="47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1619280" y="1636560"/>
            <a:ext cx="1463400" cy="999720"/>
          </a:xfrm>
          <a:prstGeom prst="rect">
            <a:avLst/>
          </a:prstGeom>
        </p:spPr>
      </p:pic>
      <p:sp>
        <p:nvSpPr>
          <p:cNvPr id="48" name="CustomShape 2"/>
          <p:cNvSpPr/>
          <p:nvPr/>
        </p:nvSpPr>
        <p:spPr>
          <a:xfrm>
            <a:off x="1619280" y="2585880"/>
            <a:ext cx="1463400" cy="336600"/>
          </a:xfrm>
          <a:prstGeom prst="rect">
            <a:avLst/>
          </a:prstGeom>
          <a:solidFill>
            <a:srgbClr val="e46c0a"/>
          </a:solidFill>
        </p:spPr>
        <p:txBody>
          <a:bodyPr bIns="46800" lIns="90000" rIns="90000" tIns="46800"/>
          <a:p>
            <a:pPr algn="ctr">
              <a:lnSpc>
                <a:spcPct val="100000"/>
              </a:lnSpc>
            </a:pPr>
            <a:r>
              <a:rPr b="1" lang="pt-BR" sz="1600">
                <a:solidFill>
                  <a:srgbClr val="ffffff"/>
                </a:solidFill>
                <a:latin typeface="Verdana"/>
                <a:ea typeface="Microsoft YaHei"/>
              </a:rPr>
              <a:t>CREAS</a:t>
            </a:r>
            <a:endParaRPr/>
          </a:p>
        </p:txBody>
      </p:sp>
      <p:sp>
        <p:nvSpPr>
          <p:cNvPr id="49" name="CustomShape 3"/>
          <p:cNvSpPr/>
          <p:nvPr/>
        </p:nvSpPr>
        <p:spPr>
          <a:xfrm>
            <a:off x="523800" y="3033720"/>
            <a:ext cx="2088720" cy="579960"/>
          </a:xfrm>
          <a:prstGeom prst="rect">
            <a:avLst/>
          </a:prstGeom>
          <a:solidFill>
            <a:srgbClr val="1b587c"/>
          </a:solidFill>
          <a:ln w="38160">
            <a:solidFill>
              <a:srgbClr val="ffffff"/>
            </a:solidFill>
            <a:miter/>
          </a:ln>
        </p:spPr>
        <p:txBody>
          <a:bodyPr bIns="46800" lIns="90000" rIns="90000" tIns="46800"/>
          <a:p>
            <a:pPr algn="ctr">
              <a:lnSpc>
                <a:spcPct val="100000"/>
              </a:lnSpc>
            </a:pPr>
            <a:r>
              <a:rPr b="1" lang="pt-BR" sz="1600">
                <a:solidFill>
                  <a:srgbClr val="ffffff"/>
                </a:solidFill>
                <a:latin typeface="Calibri"/>
                <a:ea typeface="Microsoft YaHei"/>
              </a:rPr>
              <a:t>Acompanhamento</a:t>
            </a:r>
            <a:endParaRPr/>
          </a:p>
        </p:txBody>
      </p:sp>
      <p:pic>
        <p:nvPicPr>
          <p:cNvPr descr="" id="50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165240" y="4278240"/>
            <a:ext cx="1617480" cy="998280"/>
          </a:xfrm>
          <a:prstGeom prst="rect">
            <a:avLst/>
          </a:prstGeom>
        </p:spPr>
      </p:pic>
      <p:sp>
        <p:nvSpPr>
          <p:cNvPr id="51" name="CustomShape 4"/>
          <p:cNvSpPr/>
          <p:nvPr/>
        </p:nvSpPr>
        <p:spPr>
          <a:xfrm>
            <a:off x="165240" y="5281560"/>
            <a:ext cx="1617480" cy="336600"/>
          </a:xfrm>
          <a:prstGeom prst="rect">
            <a:avLst/>
          </a:prstGeom>
          <a:solidFill>
            <a:srgbClr val="31859c"/>
          </a:solidFill>
        </p:spPr>
        <p:txBody>
          <a:bodyPr bIns="46800" lIns="90000" rIns="90000" tIns="46800"/>
          <a:p>
            <a:pPr algn="ctr">
              <a:lnSpc>
                <a:spcPct val="100000"/>
              </a:lnSpc>
            </a:pPr>
            <a:r>
              <a:rPr b="1" lang="pt-BR" sz="1600">
                <a:solidFill>
                  <a:srgbClr val="ffffff"/>
                </a:solidFill>
                <a:latin typeface="Verdana"/>
                <a:ea typeface="Microsoft YaHei"/>
              </a:rPr>
              <a:t>Acolhimento </a:t>
            </a:r>
            <a:endParaRPr/>
          </a:p>
        </p:txBody>
      </p:sp>
      <p:sp>
        <p:nvSpPr>
          <p:cNvPr id="52" name="CustomShape 5"/>
          <p:cNvSpPr/>
          <p:nvPr/>
        </p:nvSpPr>
        <p:spPr>
          <a:xfrm>
            <a:off x="5925960" y="2036880"/>
            <a:ext cx="2280960" cy="823680"/>
          </a:xfrm>
          <a:prstGeom prst="rect">
            <a:avLst/>
          </a:prstGeom>
          <a:gradFill>
            <a:gsLst>
              <a:gs pos="0">
                <a:srgbClr val="e9eff5"/>
              </a:gs>
              <a:gs pos="100000">
                <a:srgbClr val="adc2db"/>
              </a:gs>
            </a:gsLst>
            <a:lin ang="5400000"/>
          </a:gradFill>
          <a:ln w="9360">
            <a:solidFill>
              <a:srgbClr val="18567b"/>
            </a:solidFill>
            <a:miter/>
          </a:ln>
        </p:spPr>
        <p:txBody>
          <a:bodyPr bIns="46800" lIns="90000" rIns="90000" tIns="46800"/>
          <a:p>
            <a:pPr algn="ctr">
              <a:lnSpc>
                <a:spcPct val="100000"/>
              </a:lnSpc>
            </a:pPr>
            <a:r>
              <a:rPr b="1" lang="pt-BR" sz="1600">
                <a:solidFill>
                  <a:srgbClr val="000000"/>
                </a:solidFill>
                <a:latin typeface="Verdana"/>
                <a:ea typeface="Microsoft YaHei"/>
              </a:rPr>
              <a:t>Ampliação do acesso à rede das demais políticas </a:t>
            </a:r>
            <a:endParaRPr/>
          </a:p>
        </p:txBody>
      </p:sp>
      <p:sp>
        <p:nvSpPr>
          <p:cNvPr id="53" name="CustomShape 6"/>
          <p:cNvSpPr/>
          <p:nvPr/>
        </p:nvSpPr>
        <p:spPr>
          <a:xfrm>
            <a:off x="6467400" y="3178080"/>
            <a:ext cx="2280960" cy="580680"/>
          </a:xfrm>
          <a:prstGeom prst="rect">
            <a:avLst/>
          </a:prstGeom>
          <a:gradFill>
            <a:gsLst>
              <a:gs pos="0">
                <a:srgbClr val="e9eff5"/>
              </a:gs>
              <a:gs pos="100000">
                <a:srgbClr val="adc2db"/>
              </a:gs>
            </a:gsLst>
            <a:lin ang="5400000"/>
          </a:gradFill>
          <a:ln w="9360">
            <a:solidFill>
              <a:srgbClr val="18567b"/>
            </a:solidFill>
            <a:miter/>
          </a:ln>
        </p:spPr>
        <p:txBody>
          <a:bodyPr bIns="46800" lIns="90000" rIns="90000" tIns="46800"/>
          <a:p>
            <a:pPr algn="ctr">
              <a:lnSpc>
                <a:spcPct val="100000"/>
              </a:lnSpc>
            </a:pPr>
            <a:r>
              <a:rPr b="1" lang="pt-BR" sz="1600">
                <a:solidFill>
                  <a:srgbClr val="000000"/>
                </a:solidFill>
                <a:latin typeface="Verdana"/>
                <a:ea typeface="Microsoft YaHei"/>
              </a:rPr>
              <a:t>Ampliação do acesso a direitos</a:t>
            </a:r>
            <a:endParaRPr/>
          </a:p>
        </p:txBody>
      </p:sp>
      <p:pic>
        <p:nvPicPr>
          <p:cNvPr descr="" id="54" name="Picture 12"/>
          <p:cNvPicPr/>
          <p:nvPr/>
        </p:nvPicPr>
        <p:blipFill>
          <a:blip r:embed="rId6"/>
          <a:stretch>
            <a:fillRect/>
          </a:stretch>
        </p:blipFill>
        <p:spPr>
          <a:xfrm>
            <a:off x="6877080" y="4106880"/>
            <a:ext cx="1580760" cy="1101240"/>
          </a:xfrm>
          <a:prstGeom prst="rect">
            <a:avLst/>
          </a:prstGeom>
        </p:spPr>
      </p:pic>
      <p:sp>
        <p:nvSpPr>
          <p:cNvPr id="55" name="CustomShape 7"/>
          <p:cNvSpPr/>
          <p:nvPr/>
        </p:nvSpPr>
        <p:spPr>
          <a:xfrm>
            <a:off x="6877080" y="5192640"/>
            <a:ext cx="1580760" cy="336600"/>
          </a:xfrm>
          <a:prstGeom prst="rect">
            <a:avLst/>
          </a:prstGeom>
          <a:solidFill>
            <a:srgbClr val="ffc000"/>
          </a:solidFill>
        </p:spPr>
        <p:txBody>
          <a:bodyPr bIns="46800" lIns="90000" rIns="90000" tIns="46800"/>
          <a:p>
            <a:pPr algn="ctr">
              <a:lnSpc>
                <a:spcPct val="100000"/>
              </a:lnSpc>
            </a:pPr>
            <a:r>
              <a:rPr b="1" lang="pt-BR" sz="1600">
                <a:solidFill>
                  <a:srgbClr val="ffffff"/>
                </a:solidFill>
                <a:latin typeface="Verdana"/>
                <a:ea typeface="MS PGothic"/>
              </a:rPr>
              <a:t>Centro POP </a:t>
            </a:r>
            <a:endParaRPr/>
          </a:p>
        </p:txBody>
      </p:sp>
      <p:sp>
        <p:nvSpPr>
          <p:cNvPr id="56" name="CustomShape 8"/>
          <p:cNvSpPr/>
          <p:nvPr/>
        </p:nvSpPr>
        <p:spPr>
          <a:xfrm>
            <a:off x="6659640" y="5626080"/>
            <a:ext cx="2088720" cy="579960"/>
          </a:xfrm>
          <a:prstGeom prst="rect">
            <a:avLst/>
          </a:prstGeom>
          <a:solidFill>
            <a:srgbClr val="1b587c"/>
          </a:solidFill>
          <a:ln w="38160">
            <a:solidFill>
              <a:srgbClr val="ffffff"/>
            </a:solidFill>
            <a:miter/>
          </a:ln>
        </p:spPr>
        <p:txBody>
          <a:bodyPr bIns="46800" lIns="90000" rIns="90000" tIns="46800"/>
          <a:p>
            <a:pPr algn="ctr">
              <a:lnSpc>
                <a:spcPct val="100000"/>
              </a:lnSpc>
            </a:pPr>
            <a:r>
              <a:rPr b="1" lang="pt-BR" sz="1600">
                <a:solidFill>
                  <a:srgbClr val="ffffff"/>
                </a:solidFill>
                <a:latin typeface="Calibri"/>
                <a:ea typeface="Microsoft YaHei"/>
              </a:rPr>
              <a:t>Acompanhamento</a:t>
            </a:r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id="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5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pic>
        <p:nvPicPr>
          <p:cNvPr descr="" id="116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451640" y="115920"/>
            <a:ext cx="1510920" cy="468000"/>
          </a:xfrm>
          <a:prstGeom prst="rect">
            <a:avLst/>
          </a:prstGeom>
        </p:spPr>
      </p:pic>
      <p:sp>
        <p:nvSpPr>
          <p:cNvPr id="117" name="CustomShape 1"/>
          <p:cNvSpPr/>
          <p:nvPr/>
        </p:nvSpPr>
        <p:spPr>
          <a:xfrm>
            <a:off x="571680" y="1266840"/>
            <a:ext cx="8000640" cy="5473440"/>
          </a:xfrm>
          <a:prstGeom prst="rect">
            <a:avLst/>
          </a:prstGeom>
        </p:spPr>
        <p:txBody>
          <a:bodyPr bIns="46800" lIns="90000" rIns="90000" tIns="46800"/>
          <a:p>
            <a:pPr algn="just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i="1" lang="pt-BR" sz="2000">
                <a:solidFill>
                  <a:srgbClr val="000000"/>
                </a:solidFill>
                <a:latin typeface="Calibri"/>
                <a:ea typeface="Microsoft YaHei"/>
              </a:rPr>
              <a:t>O profissional deve buscar despertar nestas pessoas o desejo pela transformação da sua realidade, ultrapassando a cruel visão daquilo que é real e partindo para o campo do desejo, onde projetos e propostas de vida deverão ser construídos. O profissional, então, se deparará com obstáculos que dificultarão a elaboração destes projetos; a família com laços estremecidos ou rompidos, a rede de prestação de serviços (educação, saúde, esporte, etc.) não adequada e capacitada para atender esta população, a sociedade que não lhes dá uma oportunidade para emprego, estágio ou capacitação. </a:t>
            </a:r>
            <a:endParaRPr/>
          </a:p>
          <a:p>
            <a:pPr algn="ctr">
              <a:lnSpc>
                <a:spcPct val="100000"/>
              </a:lnSpc>
            </a:pPr>
            <a:r>
              <a:rPr i="1" lang="pt-BR" sz="2000">
                <a:solidFill>
                  <a:srgbClr val="000000"/>
                </a:solidFill>
                <a:latin typeface="Calibri"/>
                <a:ea typeface="Microsoft YaHei"/>
              </a:rPr>
              <a:t>(LIRA, 2003 – texto adaptado)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39" nodeType="tmRoot" restart="never">
          <p:childTnLst>
            <p:seq>
              <p:cTn id="4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8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27000" y="0"/>
            <a:ext cx="9143640" cy="6857640"/>
          </a:xfrm>
          <a:prstGeom prst="rect">
            <a:avLst/>
          </a:prstGeom>
        </p:spPr>
      </p:pic>
      <p:pic>
        <p:nvPicPr>
          <p:cNvPr descr="" id="11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451640" y="115920"/>
            <a:ext cx="1510920" cy="468000"/>
          </a:xfrm>
          <a:prstGeom prst="rect">
            <a:avLst/>
          </a:prstGeom>
        </p:spPr>
      </p:pic>
      <p:sp>
        <p:nvSpPr>
          <p:cNvPr id="120" name="CustomShape 1"/>
          <p:cNvSpPr/>
          <p:nvPr/>
        </p:nvSpPr>
        <p:spPr>
          <a:xfrm>
            <a:off x="1639800" y="1125360"/>
            <a:ext cx="936360" cy="4895640"/>
          </a:xfrm>
          <a:prstGeom prst="rect">
            <a:avLst>
              <a:gd fmla="val 8325" name="adj1"/>
              <a:gd fmla="val 50519" name="adj2"/>
            </a:avLst>
          </a:prstGeom>
          <a:solidFill>
            <a:srgbClr val="c6d9f1"/>
          </a:solidFill>
          <a:ln w="38160">
            <a:solidFill>
              <a:srgbClr val="953735"/>
            </a:solidFill>
            <a:miter/>
          </a:ln>
        </p:spPr>
      </p:sp>
      <p:pic>
        <p:nvPicPr>
          <p:cNvPr descr="" id="121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20840" y="1803240"/>
            <a:ext cx="1218960" cy="3249360"/>
          </a:xfrm>
          <a:prstGeom prst="rect">
            <a:avLst/>
          </a:prstGeom>
        </p:spPr>
      </p:pic>
      <p:sp>
        <p:nvSpPr>
          <p:cNvPr id="122" name="CustomShape 2"/>
          <p:cNvSpPr/>
          <p:nvPr/>
        </p:nvSpPr>
        <p:spPr>
          <a:xfrm>
            <a:off x="2355840" y="1484280"/>
            <a:ext cx="6284520" cy="4895640"/>
          </a:xfrm>
          <a:prstGeom prst="rect">
            <a:avLst/>
          </a:prstGeom>
        </p:spPr>
        <p:txBody>
          <a:bodyPr bIns="46800" lIns="90000" rIns="90000" tIns="46800"/>
          <a:p>
            <a:pPr algn="just">
              <a:lnSpc>
                <a:spcPct val="105000"/>
              </a:lnSpc>
              <a:buSzPct val="80000"/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Serviços, Programas e Benefícios Socioassistenciais de PSB e PSE:</a:t>
            </a:r>
            <a:endParaRPr/>
          </a:p>
          <a:p>
            <a:pPr algn="just">
              <a:lnSpc>
                <a:spcPct val="105000"/>
              </a:lnSpc>
              <a:buSzPct val="80000"/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Articulação para acesso à documentação pessoal</a:t>
            </a:r>
            <a:endParaRPr/>
          </a:p>
          <a:p>
            <a:pPr algn="just">
              <a:lnSpc>
                <a:spcPct val="105000"/>
              </a:lnSpc>
              <a:buSzPct val="80000"/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Inclusão das pessoas em situação de rua no Cadastro Único</a:t>
            </a:r>
            <a:endParaRPr/>
          </a:p>
          <a:p>
            <a:pPr algn="just">
              <a:lnSpc>
                <a:spcPct val="105000"/>
              </a:lnSpc>
              <a:buSzPct val="80000"/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Políticas Públicas Setoriais</a:t>
            </a:r>
            <a:endParaRPr/>
          </a:p>
          <a:p>
            <a:pPr algn="just">
              <a:lnSpc>
                <a:spcPct val="105000"/>
              </a:lnSpc>
              <a:buSzPct val="80000"/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Demais Órgãos do Sistema de Garantia de Direitos (Ministério Público, Defensoria Pública, Centros de Defesa, dentre outros)</a:t>
            </a:r>
            <a:endParaRPr/>
          </a:p>
          <a:p>
            <a:pPr algn="just">
              <a:lnSpc>
                <a:spcPct val="105000"/>
              </a:lnSpc>
              <a:buSzPct val="80000"/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Sistema de Segurança Pública</a:t>
            </a:r>
            <a:endParaRPr/>
          </a:p>
          <a:p>
            <a:pPr algn="just">
              <a:lnSpc>
                <a:spcPct val="105000"/>
              </a:lnSpc>
              <a:buSzPct val="80000"/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Serviços, Programas e Projetos de Instituições Não-Governamentais e Comunitárias</a:t>
            </a:r>
            <a:endParaRPr/>
          </a:p>
          <a:p>
            <a:pPr algn="just">
              <a:lnSpc>
                <a:spcPct val="105000"/>
              </a:lnSpc>
              <a:buSzPct val="80000"/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Redes Sociais Locais e Movimentos Sociais</a:t>
            </a:r>
            <a:endParaRPr/>
          </a:p>
          <a:p>
            <a:pPr algn="just">
              <a:lnSpc>
                <a:spcPct val="105000"/>
              </a:lnSpc>
              <a:buSzPct val="80000"/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Instituições de Ensino e Pesquisa</a:t>
            </a:r>
            <a:endParaRPr/>
          </a:p>
        </p:txBody>
      </p:sp>
    </p:spTree>
  </p:cSld>
  <p:timing>
    <p:tnLst>
      <p:par>
        <p:cTn dur="indefinite" id="41" nodeType="tmRoot" restart="never">
          <p:childTnLst>
            <p:seq>
              <p:cTn id="4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606600" y="896760"/>
            <a:ext cx="7596000" cy="576000"/>
          </a:xfrm>
          <a:prstGeom prst="rect">
            <a:avLst/>
          </a:prstGeom>
        </p:spPr>
      </p:sp>
      <p:pic>
        <p:nvPicPr>
          <p:cNvPr descr="" id="124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4680"/>
            <a:ext cx="9143640" cy="6857640"/>
          </a:xfrm>
          <a:prstGeom prst="rect">
            <a:avLst/>
          </a:prstGeom>
        </p:spPr>
      </p:pic>
      <p:pic>
        <p:nvPicPr>
          <p:cNvPr descr="" id="125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451640" y="115920"/>
            <a:ext cx="1510920" cy="468000"/>
          </a:xfrm>
          <a:prstGeom prst="rect">
            <a:avLst/>
          </a:prstGeom>
        </p:spPr>
      </p:pic>
      <p:graphicFrame>
        <p:nvGraphicFramePr>
          <p:cNvPr id="126" name="Table 2"/>
          <p:cNvGraphicFramePr/>
          <p:nvPr/>
        </p:nvGraphicFramePr>
        <p:xfrm>
          <a:off x="866880" y="2060640"/>
          <a:ext cx="6768720" cy="4250880"/>
        </p:xfrm>
        <a:graphic>
          <a:graphicData uri="http://schemas.openxmlformats.org/drawingml/2006/table">
            <a:tbl>
              <a:tblPr/>
              <a:tblGrid>
                <a:gridCol w="603720"/>
                <a:gridCol w="1614960"/>
                <a:gridCol w="1614960"/>
                <a:gridCol w="1488600"/>
                <a:gridCol w="1446480"/>
              </a:tblGrid>
              <a:tr h="385920"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  <a:latin typeface="Calibri"/>
                          <a:ea typeface="Microsoft YaHei"/>
                        </a:rPr>
                        <a:t>UF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  <a:latin typeface="Calibri"/>
                          <a:ea typeface="Microsoft YaHei"/>
                        </a:rPr>
                        <a:t>Município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  <a:latin typeface="Calibri"/>
                          <a:ea typeface="Microsoft YaHei"/>
                        </a:rPr>
                        <a:t>População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  <a:latin typeface="Calibri"/>
                          <a:ea typeface="Microsoft YaHei"/>
                        </a:rPr>
                        <a:t>Porte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  <a:latin typeface="Calibri"/>
                          <a:ea typeface="Microsoft YaHei"/>
                        </a:rPr>
                        <a:t>Nº de Equipes cofinanciadas</a:t>
                      </a:r>
                      <a:endParaRPr/>
                    </a:p>
                  </a:txBody>
                  <a:tcPr/>
                </a:tc>
              </a:tr>
              <a:tr h="201600"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  <a:latin typeface="Calibri"/>
                          <a:ea typeface="Microsoft YaHei"/>
                        </a:rPr>
                        <a:t>PR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Apucarana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120.919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Grande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1</a:t>
                      </a:r>
                      <a:endParaRPr/>
                    </a:p>
                  </a:txBody>
                  <a:tcPr/>
                </a:tc>
              </a:tr>
              <a:tr h="192600"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  <a:latin typeface="Calibri"/>
                          <a:ea typeface="Microsoft YaHei"/>
                        </a:rPr>
                        <a:t>PR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Arapongas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104.150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Grande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1</a:t>
                      </a:r>
                      <a:endParaRPr/>
                    </a:p>
                  </a:txBody>
                  <a:tcPr/>
                </a:tc>
              </a:tr>
              <a:tr h="192600"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  <a:latin typeface="Calibri"/>
                          <a:ea typeface="Microsoft YaHei"/>
                        </a:rPr>
                        <a:t>PR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Araucária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119.123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Grande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1</a:t>
                      </a:r>
                      <a:endParaRPr/>
                    </a:p>
                  </a:txBody>
                  <a:tcPr/>
                </a:tc>
              </a:tr>
              <a:tr h="192600"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  <a:latin typeface="Calibri"/>
                          <a:ea typeface="Microsoft YaHei"/>
                        </a:rPr>
                        <a:t>PR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Cambé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96.733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Médio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1</a:t>
                      </a:r>
                      <a:endParaRPr/>
                    </a:p>
                  </a:txBody>
                  <a:tcPr/>
                </a:tc>
              </a:tr>
              <a:tr h="192600"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  <a:latin typeface="Calibri"/>
                          <a:ea typeface="Microsoft YaHei"/>
                        </a:rPr>
                        <a:t>PR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Campo Largo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112.377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Grande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1</a:t>
                      </a:r>
                      <a:endParaRPr/>
                    </a:p>
                  </a:txBody>
                  <a:tcPr/>
                </a:tc>
              </a:tr>
              <a:tr h="192600"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  <a:latin typeface="Calibri"/>
                          <a:ea typeface="Microsoft YaHei"/>
                        </a:rPr>
                        <a:t>PR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Cascavel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286.205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Grande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2</a:t>
                      </a:r>
                      <a:endParaRPr/>
                    </a:p>
                  </a:txBody>
                  <a:tcPr/>
                </a:tc>
              </a:tr>
              <a:tr h="192600"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  <a:latin typeface="Calibri"/>
                          <a:ea typeface="Microsoft YaHei"/>
                        </a:rPr>
                        <a:t>PR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Colombo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212.967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Grande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1</a:t>
                      </a:r>
                      <a:endParaRPr/>
                    </a:p>
                  </a:txBody>
                  <a:tcPr/>
                </a:tc>
              </a:tr>
              <a:tr h="192600"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  <a:latin typeface="Calibri"/>
                          <a:ea typeface="Microsoft YaHei"/>
                        </a:rPr>
                        <a:t>PR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Curitiba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1.751.907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Metrópole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11</a:t>
                      </a:r>
                      <a:endParaRPr/>
                    </a:p>
                  </a:txBody>
                  <a:tcPr/>
                </a:tc>
              </a:tr>
              <a:tr h="192600"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  <a:latin typeface="Calibri"/>
                          <a:ea typeface="Microsoft YaHei"/>
                        </a:rPr>
                        <a:t>PR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Fazenda Rio Grande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81.675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Médio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1</a:t>
                      </a:r>
                      <a:endParaRPr/>
                    </a:p>
                  </a:txBody>
                  <a:tcPr/>
                </a:tc>
              </a:tr>
              <a:tr h="192600"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  <a:latin typeface="Calibri"/>
                          <a:ea typeface="Microsoft YaHei"/>
                        </a:rPr>
                        <a:t>PR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Foz do Iguaçu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256.088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Grande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2</a:t>
                      </a:r>
                      <a:endParaRPr/>
                    </a:p>
                  </a:txBody>
                  <a:tcPr/>
                </a:tc>
              </a:tr>
              <a:tr h="192600"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  <a:latin typeface="Calibri"/>
                          <a:ea typeface="Microsoft YaHei"/>
                        </a:rPr>
                        <a:t>PR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Londrina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506.701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Grande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4</a:t>
                      </a:r>
                      <a:endParaRPr/>
                    </a:p>
                  </a:txBody>
                  <a:tcPr/>
                </a:tc>
              </a:tr>
              <a:tr h="192600"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  <a:latin typeface="Calibri"/>
                          <a:ea typeface="Microsoft YaHei"/>
                        </a:rPr>
                        <a:t>PR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Maringá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357.077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Grande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3</a:t>
                      </a:r>
                      <a:endParaRPr/>
                    </a:p>
                  </a:txBody>
                  <a:tcPr/>
                </a:tc>
              </a:tr>
              <a:tr h="192600"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  <a:latin typeface="Calibri"/>
                          <a:ea typeface="Microsoft YaHei"/>
                        </a:rPr>
                        <a:t>PR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Paranaguá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140.469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Grande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1</a:t>
                      </a:r>
                      <a:endParaRPr/>
                    </a:p>
                  </a:txBody>
                  <a:tcPr/>
                </a:tc>
              </a:tr>
              <a:tr h="192600"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  <a:latin typeface="Calibri"/>
                          <a:ea typeface="Microsoft YaHei"/>
                        </a:rPr>
                        <a:t>PR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Pinhais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117.008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Grande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1</a:t>
                      </a:r>
                      <a:endParaRPr/>
                    </a:p>
                  </a:txBody>
                  <a:tcPr/>
                </a:tc>
              </a:tr>
              <a:tr h="192600"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  <a:latin typeface="Calibri"/>
                          <a:ea typeface="Microsoft YaHei"/>
                        </a:rPr>
                        <a:t>PR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Piraquara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93.207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Médio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1</a:t>
                      </a:r>
                      <a:endParaRPr/>
                    </a:p>
                  </a:txBody>
                  <a:tcPr/>
                </a:tc>
              </a:tr>
              <a:tr h="192600"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  <a:latin typeface="Calibri"/>
                          <a:ea typeface="Microsoft YaHei"/>
                        </a:rPr>
                        <a:t>PR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Ponta Grossa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311.611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Grande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1</a:t>
                      </a:r>
                      <a:endParaRPr/>
                    </a:p>
                  </a:txBody>
                  <a:tcPr/>
                </a:tc>
              </a:tr>
              <a:tr h="192600"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  <a:latin typeface="Calibri"/>
                          <a:ea typeface="Microsoft YaHei"/>
                        </a:rPr>
                        <a:t>PR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São José Dos Pinhais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264.210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Grande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1</a:t>
                      </a:r>
                      <a:endParaRPr/>
                    </a:p>
                  </a:txBody>
                  <a:tcPr/>
                </a:tc>
              </a:tr>
              <a:tr h="192600"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  <a:latin typeface="Calibri"/>
                          <a:ea typeface="Microsoft YaHei"/>
                        </a:rPr>
                        <a:t>PR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Sarandi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82.847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Médio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1</a:t>
                      </a:r>
                      <a:endParaRPr/>
                    </a:p>
                  </a:txBody>
                  <a:tcPr/>
                </a:tc>
              </a:tr>
              <a:tr h="192600"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  <a:latin typeface="Calibri"/>
                          <a:ea typeface="Microsoft YaHei"/>
                        </a:rPr>
                        <a:t>PR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Toledo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119.313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Grande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1</a:t>
                      </a:r>
                      <a:endParaRPr/>
                    </a:p>
                  </a:txBody>
                  <a:tcPr/>
                </a:tc>
              </a:tr>
              <a:tr h="196560"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  <a:latin typeface="Calibri"/>
                          <a:ea typeface="Microsoft YaHei"/>
                        </a:rPr>
                        <a:t>PR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Umuarama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100.676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Grande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5880" rIns="6588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1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7" name="CustomShape 3"/>
          <p:cNvSpPr/>
          <p:nvPr/>
        </p:nvSpPr>
        <p:spPr>
          <a:xfrm>
            <a:off x="324000" y="595440"/>
            <a:ext cx="7302240" cy="16138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pt-BR" u="sng">
                <a:solidFill>
                  <a:srgbClr val="000000"/>
                </a:solidFill>
                <a:latin typeface="Calibri"/>
                <a:ea typeface="Microsoft YaHei"/>
              </a:rPr>
              <a:t>REDE COFINANCIADA</a:t>
            </a:r>
            <a:r>
              <a:rPr b="1" lang="pt-BR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pt-BR">
                <a:solidFill>
                  <a:srgbClr val="000000"/>
                </a:solidFill>
                <a:latin typeface="Calibri"/>
                <a:ea typeface="Microsoft YaHei"/>
              </a:rPr>
              <a:t>(mês de referência – fevereiro/2017):</a:t>
            </a:r>
            <a:endParaRPr/>
          </a:p>
          <a:p>
            <a:pPr>
              <a:lnSpc>
                <a:spcPct val="100000"/>
              </a:lnSpc>
            </a:pPr>
            <a:r>
              <a:rPr b="1" lang="pt-BR">
                <a:solidFill>
                  <a:srgbClr val="000000"/>
                </a:solidFill>
                <a:latin typeface="Calibri"/>
                <a:ea typeface="Microsoft YaHei"/>
              </a:rPr>
              <a:t>Brasil:</a:t>
            </a:r>
            <a:r>
              <a:rPr lang="pt-BR">
                <a:solidFill>
                  <a:srgbClr val="000000"/>
                </a:solidFill>
                <a:latin typeface="Calibri"/>
                <a:ea typeface="Microsoft YaHei"/>
              </a:rPr>
              <a:t> 503 equipes do SEAS cofinanciadas em 265 municípios.</a:t>
            </a:r>
            <a:endParaRPr/>
          </a:p>
          <a:p>
            <a:pPr>
              <a:lnSpc>
                <a:spcPct val="100000"/>
              </a:lnSpc>
            </a:pPr>
            <a:r>
              <a:rPr b="1" lang="pt-BR">
                <a:solidFill>
                  <a:srgbClr val="000000"/>
                </a:solidFill>
                <a:latin typeface="Calibri"/>
                <a:ea typeface="Microsoft YaHei"/>
              </a:rPr>
              <a:t>Paraná:</a:t>
            </a:r>
            <a:r>
              <a:rPr lang="pt-BR">
                <a:solidFill>
                  <a:srgbClr val="000000"/>
                </a:solidFill>
                <a:latin typeface="Calibri"/>
                <a:ea typeface="Microsoft YaHei"/>
              </a:rPr>
              <a:t> 37 equipes do SEAS cofinanciadas em 20 municípios.</a:t>
            </a:r>
            <a:endParaRPr/>
          </a:p>
        </p:txBody>
      </p:sp>
    </p:spTree>
  </p:cSld>
  <p:timing>
    <p:tnLst>
      <p:par>
        <p:cTn dur="indefinite" id="43" nodeType="tmRoot" restart="never">
          <p:childTnLst>
            <p:seq>
              <p:cTn id="4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28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pic>
        <p:nvPicPr>
          <p:cNvPr descr="" id="12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451640" y="115920"/>
            <a:ext cx="1510920" cy="468000"/>
          </a:xfrm>
          <a:prstGeom prst="rect">
            <a:avLst/>
          </a:prstGeom>
        </p:spPr>
      </p:pic>
      <p:sp>
        <p:nvSpPr>
          <p:cNvPr id="130" name="CustomShape 1"/>
          <p:cNvSpPr/>
          <p:nvPr/>
        </p:nvSpPr>
        <p:spPr>
          <a:xfrm>
            <a:off x="630360" y="907920"/>
            <a:ext cx="7596000" cy="4219200"/>
          </a:xfrm>
          <a:prstGeom prst="rect">
            <a:avLst/>
          </a:prstGeom>
        </p:spPr>
        <p:txBody>
          <a:bodyPr bIns="0" lIns="0" rIns="0" tIns="0"/>
          <a:p>
            <a:pPr algn="just">
              <a:lnSpc>
                <a:spcPct val="100000"/>
              </a:lnSpc>
            </a:pPr>
            <a:r>
              <a:rPr b="1" lang="pt-BR" u="sng">
                <a:solidFill>
                  <a:srgbClr val="1f497d"/>
                </a:solidFill>
                <a:latin typeface="Calibri"/>
                <a:ea typeface="MS PGothic"/>
              </a:rPr>
              <a:t>PRINCIPAIS DESAFIOS: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  <a:ea typeface="MS PGothic"/>
              </a:rPr>
              <a:t>Elaboração de Orientações Metodológicas do SEAS (especificidades de crianças e adolescentes em situação de rua - trabalho infantil,  exploração sexual, consumo e tráfico de drogas; adultos em situação de rua)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  <a:ea typeface="MS PGothic"/>
              </a:rPr>
              <a:t>Estruturação adequada dos Centro Pop e CREAS e oferta qualificados dos serviços 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  <a:ea typeface="MS PGothic"/>
              </a:rPr>
              <a:t>Eliminar práticas higienistas, a violência institucional, o preconceito e a discriminação dos profissionais e da sociedade em geral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  <a:ea typeface="MS PGothic"/>
              </a:rPr>
              <a:t>Integração entre os serviços socioassistenciais para pessoas em situação de rua e destes com o Cadastro Único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  <a:ea typeface="MS PGothic"/>
              </a:rPr>
              <a:t>Estabelecimento de fluxos e protocolos para o atendimento em rede, fortalecendo ações intersetoriais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45" nodeType="tmRoot" restart="never">
          <p:childTnLst>
            <p:seq>
              <p:cTn id="4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31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pic>
        <p:nvPicPr>
          <p:cNvPr descr="" id="13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451640" y="115920"/>
            <a:ext cx="1510920" cy="468000"/>
          </a:xfrm>
          <a:prstGeom prst="rect">
            <a:avLst/>
          </a:prstGeom>
        </p:spPr>
      </p:pic>
      <p:sp>
        <p:nvSpPr>
          <p:cNvPr id="133" name="CustomShape 1"/>
          <p:cNvSpPr/>
          <p:nvPr/>
        </p:nvSpPr>
        <p:spPr>
          <a:xfrm>
            <a:off x="358920" y="1203480"/>
            <a:ext cx="8424360" cy="4835160"/>
          </a:xfrm>
          <a:prstGeom prst="rect">
            <a:avLst/>
          </a:prstGeom>
        </p:spPr>
        <p:txBody>
          <a:bodyPr bIns="46800" lIns="90000" rIns="90000" tIns="46800"/>
          <a:p>
            <a:pPr algn="ctr">
              <a:lnSpc>
                <a:spcPct val="90000"/>
              </a:lnSpc>
            </a:pPr>
            <a:r>
              <a:rPr lang="pt-BR" sz="2400">
                <a:solidFill>
                  <a:srgbClr val="1f497d"/>
                </a:solidFill>
                <a:latin typeface="Calibri"/>
                <a:ea typeface="Microsoft YaHei"/>
              </a:rPr>
              <a:t>Obrigada!</a:t>
            </a:r>
            <a:endParaRPr/>
          </a:p>
          <a:p>
            <a:pPr algn="ctr">
              <a:lnSpc>
                <a:spcPct val="9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2600">
                <a:solidFill>
                  <a:srgbClr val="1f497d"/>
                </a:solidFill>
                <a:latin typeface="Calibri"/>
                <a:ea typeface="Microsoft YaHei"/>
              </a:rPr>
              <a:t>Ministério do Desenvolvimento Social e Agrário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1f497d"/>
                </a:solidFill>
                <a:latin typeface="Calibri"/>
                <a:ea typeface="Microsoft YaHei"/>
              </a:rPr>
              <a:t>Secretaria Nacional de Assistência Social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1f497d"/>
                </a:solidFill>
                <a:latin typeface="Calibri"/>
                <a:ea typeface="Microsoft YaHei"/>
              </a:rPr>
              <a:t>Departamento de Proteção Social Especial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1f497d"/>
                </a:solidFill>
                <a:latin typeface="Calibri"/>
                <a:ea typeface="Microsoft YaHei"/>
              </a:rPr>
              <a:t>www.mds.gov.br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1f497d"/>
                </a:solidFill>
                <a:latin typeface="Calibri"/>
                <a:ea typeface="Microsoft YaHei"/>
              </a:rPr>
              <a:t>0800 707 2003</a:t>
            </a:r>
            <a:r>
              <a:rPr lang="pt-BR" sz="2200">
                <a:solidFill>
                  <a:srgbClr val="1f497d"/>
                </a:solidFill>
                <a:latin typeface="Calibri"/>
                <a:ea typeface="Microsoft YaHei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1f497d"/>
                </a:solidFill>
                <a:latin typeface="Calibri"/>
                <a:ea typeface="Microsoft YaHei"/>
              </a:rPr>
              <a:t>(61) 2030-3199</a:t>
            </a:r>
            <a:endParaRPr/>
          </a:p>
        </p:txBody>
      </p:sp>
    </p:spTree>
  </p:cSld>
  <p:timing>
    <p:tnLst>
      <p:par>
        <p:cTn dur="indefinite" id="47" nodeType="tmRoot" restart="never">
          <p:childTnLst>
            <p:seq>
              <p:cTn id="4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57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sp>
        <p:nvSpPr>
          <p:cNvPr id="58" name="CustomShape 1"/>
          <p:cNvSpPr/>
          <p:nvPr/>
        </p:nvSpPr>
        <p:spPr>
          <a:xfrm>
            <a:off x="399960" y="582480"/>
            <a:ext cx="7772040" cy="55224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  <a:ea typeface="Microsoft YaHei"/>
              </a:rPr>
              <a:t>Serviço Especializado em Abordagem Social (SEAS)</a:t>
            </a:r>
            <a:endParaRPr/>
          </a:p>
        </p:txBody>
      </p:sp>
      <p:pic>
        <p:nvPicPr>
          <p:cNvPr descr="" id="59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451640" y="115920"/>
            <a:ext cx="1510920" cy="468000"/>
          </a:xfrm>
          <a:prstGeom prst="rect">
            <a:avLst/>
          </a:prstGeom>
        </p:spPr>
      </p:pic>
      <p:sp>
        <p:nvSpPr>
          <p:cNvPr id="60" name="CustomShape 2"/>
          <p:cNvSpPr/>
          <p:nvPr/>
        </p:nvSpPr>
        <p:spPr>
          <a:xfrm>
            <a:off x="611280" y="1484280"/>
            <a:ext cx="7705440" cy="4971960"/>
          </a:xfrm>
          <a:prstGeom prst="rect">
            <a:avLst/>
          </a:prstGeom>
        </p:spPr>
        <p:txBody>
          <a:bodyPr bIns="46800" lIns="90000" rIns="90000" tIns="46800"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Arial"/>
                <a:ea typeface="Microsoft YaHei"/>
              </a:rPr>
              <a:t>De acordo com a Tipificação Nacional de Serviços Socioassistenciais (2009), o Serviço Especializado em Abordagem Social é </a:t>
            </a:r>
            <a:r>
              <a:rPr lang="pt-BR" sz="2000">
                <a:solidFill>
                  <a:srgbClr val="c00000"/>
                </a:solidFill>
                <a:latin typeface="Arial"/>
                <a:ea typeface="Microsoft YaHei"/>
              </a:rPr>
              <a:t>ofertado de forma continuada e programada</a:t>
            </a:r>
            <a:r>
              <a:rPr lang="pt-BR" sz="2000">
                <a:solidFill>
                  <a:srgbClr val="000000"/>
                </a:solidFill>
                <a:latin typeface="Arial"/>
                <a:ea typeface="Microsoft YaHei"/>
              </a:rPr>
              <a:t> com a finalidade de assegurar </a:t>
            </a:r>
            <a:r>
              <a:rPr lang="pt-BR" sz="2000">
                <a:solidFill>
                  <a:srgbClr val="c00000"/>
                </a:solidFill>
                <a:latin typeface="Arial"/>
                <a:ea typeface="Microsoft YaHei"/>
              </a:rPr>
              <a:t>trabalho social de abordagem e busca ativa</a:t>
            </a:r>
            <a:r>
              <a:rPr lang="pt-BR" sz="2000">
                <a:solidFill>
                  <a:srgbClr val="000000"/>
                </a:solidFill>
                <a:latin typeface="Arial"/>
                <a:ea typeface="Microsoft YaHei"/>
              </a:rPr>
              <a:t> que identifique, nos territórios, a incidência de situações de risco pessoal e social, por violação de direitos, como: trabalho infantil, exploração sexual de crianças e adolescentes, situação de rua, consumo de drogas, dentre outras.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Arial"/>
                <a:ea typeface="Microsoft YaHei"/>
              </a:rPr>
              <a:t>Deve garantir </a:t>
            </a:r>
            <a:r>
              <a:rPr lang="pt-BR" sz="2000">
                <a:solidFill>
                  <a:srgbClr val="c00000"/>
                </a:solidFill>
                <a:latin typeface="Arial"/>
                <a:ea typeface="Microsoft YaHei"/>
              </a:rPr>
              <a:t>atenção às necessidades mais imediatas </a:t>
            </a:r>
            <a:r>
              <a:rPr lang="pt-BR" sz="2000">
                <a:solidFill>
                  <a:srgbClr val="000000"/>
                </a:solidFill>
                <a:latin typeface="Arial"/>
                <a:ea typeface="Microsoft YaHei"/>
              </a:rPr>
              <a:t>das famílias e dos indivíduos atendidos, buscando promover o </a:t>
            </a:r>
            <a:r>
              <a:rPr lang="pt-BR" sz="2000">
                <a:solidFill>
                  <a:srgbClr val="c00000"/>
                </a:solidFill>
                <a:latin typeface="Arial"/>
                <a:ea typeface="Microsoft YaHei"/>
              </a:rPr>
              <a:t>acesso à rede de serviços socioassistenciais e das demais políticas</a:t>
            </a:r>
            <a:r>
              <a:rPr lang="pt-BR" sz="200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2000">
                <a:solidFill>
                  <a:srgbClr val="c00000"/>
                </a:solidFill>
                <a:latin typeface="Arial"/>
                <a:ea typeface="Microsoft YaHei"/>
              </a:rPr>
              <a:t>públicas</a:t>
            </a:r>
            <a:r>
              <a:rPr lang="pt-BR" sz="2000">
                <a:solidFill>
                  <a:srgbClr val="000000"/>
                </a:solidFill>
                <a:latin typeface="Arial"/>
                <a:ea typeface="Microsoft YaHei"/>
              </a:rPr>
              <a:t> na perspectiva da garantia de direitos.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5" nodeType="tmRoot" restart="never">
          <p:childTnLst>
            <p:seq>
              <p:cTn id="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61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pic>
        <p:nvPicPr>
          <p:cNvPr descr="" id="6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451640" y="115920"/>
            <a:ext cx="1510920" cy="468000"/>
          </a:xfrm>
          <a:prstGeom prst="rect">
            <a:avLst/>
          </a:prstGeom>
        </p:spPr>
      </p:pic>
      <p:sp>
        <p:nvSpPr>
          <p:cNvPr id="63" name="CustomShape 1"/>
          <p:cNvSpPr/>
          <p:nvPr/>
        </p:nvSpPr>
        <p:spPr>
          <a:xfrm>
            <a:off x="611280" y="1484280"/>
            <a:ext cx="7705440" cy="3752640"/>
          </a:xfrm>
          <a:prstGeom prst="rect">
            <a:avLst/>
          </a:prstGeom>
        </p:spPr>
        <p:txBody>
          <a:bodyPr bIns="46800" lIns="90000" rIns="90000" tIns="46800"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Arial"/>
                <a:ea typeface="Microsoft YaHei"/>
              </a:rPr>
              <a:t>Deve atuar com a </a:t>
            </a:r>
            <a:r>
              <a:rPr lang="pt-BR" sz="2000">
                <a:solidFill>
                  <a:srgbClr val="c00000"/>
                </a:solidFill>
                <a:latin typeface="Arial"/>
                <a:ea typeface="Microsoft YaHei"/>
              </a:rPr>
              <a:t>perspectiva de elaboração de novos projetos de vida</a:t>
            </a:r>
            <a:r>
              <a:rPr lang="pt-BR" sz="2000">
                <a:solidFill>
                  <a:srgbClr val="000000"/>
                </a:solidFill>
                <a:latin typeface="Arial"/>
                <a:ea typeface="Microsoft YaHei"/>
              </a:rPr>
              <a:t>. Para tanto, a equipe deve buscar a </a:t>
            </a:r>
            <a:r>
              <a:rPr lang="pt-BR" sz="2000">
                <a:solidFill>
                  <a:srgbClr val="c00000"/>
                </a:solidFill>
                <a:latin typeface="Arial"/>
                <a:ea typeface="Microsoft YaHei"/>
              </a:rPr>
              <a:t>construção gradativa de vínculos de confiança </a:t>
            </a:r>
            <a:r>
              <a:rPr lang="pt-BR" sz="2000">
                <a:solidFill>
                  <a:srgbClr val="000000"/>
                </a:solidFill>
                <a:latin typeface="Arial"/>
                <a:ea typeface="Microsoft YaHei"/>
              </a:rPr>
              <a:t>que favoreça o desenvolvimento do trabalho social continuado com as pessoas atendidas.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Arial"/>
                <a:ea typeface="Microsoft YaHei"/>
              </a:rPr>
              <a:t>A abordagem social constitui-se em processo de </a:t>
            </a:r>
            <a:r>
              <a:rPr lang="pt-BR" sz="2000">
                <a:solidFill>
                  <a:srgbClr val="c00000"/>
                </a:solidFill>
                <a:latin typeface="Arial"/>
                <a:ea typeface="Microsoft YaHei"/>
              </a:rPr>
              <a:t>trabalho planejado </a:t>
            </a:r>
            <a:r>
              <a:rPr lang="pt-BR" sz="2000">
                <a:solidFill>
                  <a:srgbClr val="000000"/>
                </a:solidFill>
                <a:latin typeface="Arial"/>
                <a:ea typeface="Microsoft YaHei"/>
              </a:rPr>
              <a:t>de </a:t>
            </a:r>
            <a:r>
              <a:rPr lang="pt-BR" sz="2000">
                <a:solidFill>
                  <a:srgbClr val="c00000"/>
                </a:solidFill>
                <a:latin typeface="Arial"/>
                <a:ea typeface="Microsoft YaHei"/>
              </a:rPr>
              <a:t>aproximação</a:t>
            </a:r>
            <a:r>
              <a:rPr lang="pt-BR" sz="2000">
                <a:solidFill>
                  <a:srgbClr val="000000"/>
                </a:solidFill>
                <a:latin typeface="Arial"/>
                <a:ea typeface="Microsoft YaHei"/>
              </a:rPr>
              <a:t>, </a:t>
            </a:r>
            <a:r>
              <a:rPr lang="pt-BR" sz="2000">
                <a:solidFill>
                  <a:srgbClr val="c00000"/>
                </a:solidFill>
                <a:latin typeface="Arial"/>
                <a:ea typeface="Microsoft YaHei"/>
              </a:rPr>
              <a:t>escuta qualificada </a:t>
            </a:r>
            <a:r>
              <a:rPr lang="pt-BR" sz="2000">
                <a:solidFill>
                  <a:srgbClr val="000000"/>
                </a:solidFill>
                <a:latin typeface="Arial"/>
                <a:ea typeface="Microsoft YaHei"/>
              </a:rPr>
              <a:t>e </a:t>
            </a:r>
            <a:r>
              <a:rPr lang="pt-BR" sz="2000">
                <a:solidFill>
                  <a:srgbClr val="c00000"/>
                </a:solidFill>
                <a:latin typeface="Arial"/>
                <a:ea typeface="Microsoft YaHei"/>
              </a:rPr>
              <a:t>construção de vínculo de confiança </a:t>
            </a:r>
            <a:r>
              <a:rPr lang="pt-BR" sz="2000">
                <a:solidFill>
                  <a:srgbClr val="000000"/>
                </a:solidFill>
                <a:latin typeface="Arial"/>
                <a:ea typeface="Microsoft YaHei"/>
              </a:rPr>
              <a:t>com pessoas e famílias em situação de risco pessoal e social nos espaços públicos para </a:t>
            </a:r>
            <a:r>
              <a:rPr lang="pt-BR" sz="2000">
                <a:solidFill>
                  <a:srgbClr val="c00000"/>
                </a:solidFill>
                <a:latin typeface="Arial"/>
                <a:ea typeface="Microsoft YaHei"/>
              </a:rPr>
              <a:t>atender, acompanhar e mediar acesso à rede de proteção social.</a:t>
            </a:r>
            <a:endParaRPr/>
          </a:p>
        </p:txBody>
      </p:sp>
    </p:spTree>
  </p:cSld>
  <p:timing>
    <p:tnLst>
      <p:par>
        <p:cTn dur="indefinite" id="7" nodeType="tmRoot" restart="never">
          <p:childTnLst>
            <p:seq>
              <p:cTn id="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64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pic>
        <p:nvPicPr>
          <p:cNvPr descr="" id="65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451640" y="115920"/>
            <a:ext cx="1510920" cy="468000"/>
          </a:xfrm>
          <a:prstGeom prst="rect">
            <a:avLst/>
          </a:prstGeom>
        </p:spPr>
      </p:pic>
      <p:sp>
        <p:nvSpPr>
          <p:cNvPr id="66" name="CustomShape 1"/>
          <p:cNvSpPr/>
          <p:nvPr/>
        </p:nvSpPr>
        <p:spPr>
          <a:xfrm>
            <a:off x="755640" y="1413000"/>
            <a:ext cx="7056000" cy="6508800"/>
          </a:xfrm>
          <a:prstGeom prst="rect">
            <a:avLst/>
          </a:prstGeom>
        </p:spPr>
        <p:txBody>
          <a:bodyPr bIns="46800" lIns="90000" rIns="90000" tIns="46800"/>
          <a:p>
            <a:pPr algn="just">
              <a:lnSpc>
                <a:spcPct val="100000"/>
              </a:lnSpc>
            </a:pPr>
            <a:r>
              <a:rPr b="1" lang="pt-BR" sz="2600" u="sng">
                <a:solidFill>
                  <a:srgbClr val="1f497d"/>
                </a:solidFill>
                <a:latin typeface="Calibri"/>
                <a:ea typeface="MS PGothic"/>
              </a:rPr>
              <a:t>Usuários:</a:t>
            </a:r>
            <a:r>
              <a:rPr b="1" lang="pt-BR" sz="2600">
                <a:solidFill>
                  <a:srgbClr val="1f497d"/>
                </a:solidFill>
                <a:latin typeface="Calibri"/>
                <a:ea typeface="MS PGothic"/>
              </a:rPr>
              <a:t> </a:t>
            </a:r>
            <a:endParaRPr/>
          </a:p>
          <a:p>
            <a:pPr algn="just">
              <a:lnSpc>
                <a:spcPct val="100000"/>
              </a:lnSpc>
              <a:buSzPct val="45000"/>
              <a:buFont charset="2" typeface="Wingdings"/>
              <a:buChar char=""/>
            </a:pPr>
            <a:r>
              <a:rPr lang="pt-BR" sz="2600">
                <a:solidFill>
                  <a:srgbClr val="000000"/>
                </a:solidFill>
                <a:latin typeface="Calibri"/>
                <a:ea typeface="MS PGothic"/>
              </a:rPr>
              <a:t>Crianças, adolescentes, jovens, adultos, idosos e famílias que utilizam espaços públicos como forma de moradia e/ou sobrevivência.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9" nodeType="tmRoot" restart="never">
          <p:childTnLst>
            <p:seq>
              <p:cTn id="1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67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1160"/>
            <a:ext cx="9143640" cy="6857640"/>
          </a:xfrm>
          <a:prstGeom prst="rect">
            <a:avLst/>
          </a:prstGeom>
        </p:spPr>
      </p:pic>
      <p:pic>
        <p:nvPicPr>
          <p:cNvPr descr="" id="6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451640" y="115920"/>
            <a:ext cx="1510920" cy="468000"/>
          </a:xfrm>
          <a:prstGeom prst="rect">
            <a:avLst/>
          </a:prstGeom>
        </p:spPr>
      </p:pic>
      <p:sp>
        <p:nvSpPr>
          <p:cNvPr id="69" name="CustomShape 1"/>
          <p:cNvSpPr/>
          <p:nvPr/>
        </p:nvSpPr>
        <p:spPr>
          <a:xfrm>
            <a:off x="287280" y="1079640"/>
            <a:ext cx="8496000" cy="4058280"/>
          </a:xfrm>
          <a:prstGeom prst="rect">
            <a:avLst/>
          </a:prstGeom>
        </p:spPr>
        <p:txBody>
          <a:bodyPr bIns="46800" lIns="90000" rIns="90000" tIns="46800"/>
          <a:p>
            <a:pPr algn="just">
              <a:lnSpc>
                <a:spcPct val="100000"/>
              </a:lnSpc>
            </a:pPr>
            <a:r>
              <a:rPr b="1" lang="pt-BR" sz="2000" u="sng">
                <a:solidFill>
                  <a:srgbClr val="1f497d"/>
                </a:solidFill>
                <a:latin typeface="Calibri"/>
                <a:ea typeface="MS PGothic"/>
              </a:rPr>
              <a:t>Objetivos:</a:t>
            </a:r>
            <a:r>
              <a:rPr b="1" lang="pt-BR" sz="2000" u="sng">
                <a:solidFill>
                  <a:srgbClr val="771f28"/>
                </a:solidFill>
                <a:latin typeface="Calibri"/>
                <a:ea typeface="MS PGothic"/>
              </a:rPr>
              <a:t> </a:t>
            </a:r>
            <a:endParaRPr/>
          </a:p>
          <a:p>
            <a:pPr algn="just">
              <a:lnSpc>
                <a:spcPct val="100000"/>
              </a:lnSpc>
              <a:buSzPct val="80000"/>
              <a:buFont typeface="Arial"/>
              <a:buChar char="•"/>
            </a:pPr>
            <a:r>
              <a:rPr lang="pt-BR" sz="2000">
                <a:solidFill>
                  <a:srgbClr val="c00000"/>
                </a:solidFill>
                <a:latin typeface="Calibri"/>
                <a:ea typeface="Microsoft YaHei"/>
              </a:rPr>
              <a:t>Identificar famílias e indivíduos com direitos violados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, a natureza das violações, as condições em que vivem, estratégias de sobrevivência, procedências, aspirações, desejos, e relações estabelecidas com as instituições;</a:t>
            </a:r>
            <a:endParaRPr/>
          </a:p>
          <a:p>
            <a:pPr algn="just">
              <a:lnSpc>
                <a:spcPct val="100000"/>
              </a:lnSpc>
              <a:buSzPct val="80000"/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Possibilitar condições de </a:t>
            </a:r>
            <a:r>
              <a:rPr lang="pt-BR" sz="2000">
                <a:solidFill>
                  <a:srgbClr val="c00000"/>
                </a:solidFill>
                <a:latin typeface="Calibri"/>
                <a:ea typeface="Microsoft YaHei"/>
              </a:rPr>
              <a:t>acesso à rede de serviços e a benefícios assistenciais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 e construir com os/as usuários/as, quando for seu interesse, o </a:t>
            </a:r>
            <a:r>
              <a:rPr lang="pt-BR" sz="2000">
                <a:solidFill>
                  <a:srgbClr val="c00000"/>
                </a:solidFill>
                <a:latin typeface="Calibri"/>
                <a:ea typeface="Microsoft YaHei"/>
              </a:rPr>
              <a:t>processo de saída das ruas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;</a:t>
            </a:r>
            <a:endParaRPr/>
          </a:p>
          <a:p>
            <a:pPr algn="just">
              <a:lnSpc>
                <a:spcPct val="100000"/>
              </a:lnSpc>
              <a:buSzPct val="80000"/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Promover ações para a </a:t>
            </a:r>
            <a:r>
              <a:rPr lang="pt-BR" sz="2000">
                <a:solidFill>
                  <a:srgbClr val="c00000"/>
                </a:solidFill>
                <a:latin typeface="Calibri"/>
                <a:ea typeface="Microsoft YaHei"/>
              </a:rPr>
              <a:t>reinserção familiar e comunitária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.</a:t>
            </a:r>
            <a:endParaRPr/>
          </a:p>
          <a:p>
            <a:pPr algn="just">
              <a:lnSpc>
                <a:spcPct val="100000"/>
              </a:lnSpc>
              <a:buSzPct val="80000"/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Promover </a:t>
            </a:r>
            <a:r>
              <a:rPr lang="pt-BR" sz="2000">
                <a:solidFill>
                  <a:srgbClr val="c00000"/>
                </a:solidFill>
                <a:latin typeface="Calibri"/>
                <a:ea typeface="Microsoft YaHei"/>
              </a:rPr>
              <a:t>ações de sensibilização 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para divulgação do trabalho realizado, direitos e necessidades de inclusão social e estabelecimento de </a:t>
            </a:r>
            <a:r>
              <a:rPr lang="pt-BR" sz="2000">
                <a:solidFill>
                  <a:srgbClr val="c00000"/>
                </a:solidFill>
                <a:latin typeface="Calibri"/>
                <a:ea typeface="Microsoft YaHei"/>
              </a:rPr>
              <a:t>parcerias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;</a:t>
            </a:r>
            <a:endParaRPr/>
          </a:p>
        </p:txBody>
      </p:sp>
    </p:spTree>
  </p:cSld>
  <p:timing>
    <p:tnLst>
      <p:par>
        <p:cTn dur="indefinite" id="11" nodeType="tmRoot" restart="never">
          <p:childTnLst>
            <p:seq>
              <p:cTn id="1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0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pic>
        <p:nvPicPr>
          <p:cNvPr descr="" id="7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451640" y="115920"/>
            <a:ext cx="1510920" cy="468000"/>
          </a:xfrm>
          <a:prstGeom prst="rect">
            <a:avLst/>
          </a:prstGeom>
        </p:spPr>
      </p:pic>
      <p:sp>
        <p:nvSpPr>
          <p:cNvPr id="72" name="CustomShape 1"/>
          <p:cNvSpPr/>
          <p:nvPr/>
        </p:nvSpPr>
        <p:spPr>
          <a:xfrm>
            <a:off x="194760" y="349920"/>
            <a:ext cx="8496000" cy="10383480"/>
          </a:xfrm>
          <a:prstGeom prst="rect">
            <a:avLst/>
          </a:prstGeom>
        </p:spPr>
        <p:txBody>
          <a:bodyPr bIns="46800" lIns="90000" rIns="90000" tIns="46800"/>
          <a:p>
            <a:pPr algn="just">
              <a:lnSpc>
                <a:spcPct val="100000"/>
              </a:lnSpc>
            </a:pPr>
            <a:r>
              <a:rPr b="1" lang="pt-BR" sz="2000" u="sng">
                <a:solidFill>
                  <a:srgbClr val="1f497d"/>
                </a:solidFill>
                <a:latin typeface="Calibri"/>
                <a:ea typeface="MS PGothic"/>
              </a:rPr>
              <a:t>Unidades de oferta:</a:t>
            </a:r>
            <a:r>
              <a:rPr b="1" lang="pt-BR" sz="2000">
                <a:solidFill>
                  <a:srgbClr val="1f497d"/>
                </a:solidFill>
                <a:latin typeface="Calibri"/>
                <a:ea typeface="MS PGothic"/>
              </a:rPr>
              <a:t> </a:t>
            </a:r>
            <a:r>
              <a:rPr lang="pt-BR" sz="2000">
                <a:solidFill>
                  <a:srgbClr val="000000"/>
                </a:solidFill>
                <a:latin typeface="Calibri"/>
                <a:ea typeface="MS PGothic"/>
              </a:rPr>
              <a:t>Centro POP;</a:t>
            </a:r>
            <a:r>
              <a:rPr b="1" lang="pt-BR" sz="2000">
                <a:solidFill>
                  <a:srgbClr val="1f497d"/>
                </a:solidFill>
                <a:latin typeface="Calibri"/>
                <a:ea typeface="MS PGothic"/>
              </a:rPr>
              <a:t> </a:t>
            </a:r>
            <a:r>
              <a:rPr lang="pt-BR" sz="2000">
                <a:solidFill>
                  <a:srgbClr val="000000"/>
                </a:solidFill>
                <a:latin typeface="Calibri"/>
                <a:ea typeface="MS PGothic"/>
              </a:rPr>
              <a:t>CREAS e/ou Unidade referenciada ao CREAS (Entidade e Organização de Assistência Social abrangida pela LOAS, inscrita no Conselho de Assistência Social do município ou DF)</a:t>
            </a:r>
            <a:endParaRPr/>
          </a:p>
          <a:p>
            <a:pPr algn="just">
              <a:lnSpc>
                <a:spcPct val="100000"/>
              </a:lnSpc>
              <a:buSzPct val="45000"/>
              <a:buFont charset="2" typeface="Wingdings"/>
              <a:buChar char=""/>
            </a:pPr>
            <a:r>
              <a:rPr lang="pt-BR" sz="2000">
                <a:solidFill>
                  <a:srgbClr val="000000"/>
                </a:solidFill>
                <a:latin typeface="Calibri"/>
                <a:ea typeface="MS PGothic"/>
              </a:rPr>
              <a:t>Nos casos em que o SEAS for </a:t>
            </a:r>
            <a:r>
              <a:rPr lang="pt-BR" sz="2000">
                <a:solidFill>
                  <a:srgbClr val="c00000"/>
                </a:solidFill>
                <a:latin typeface="Calibri"/>
                <a:ea typeface="MS PGothic"/>
              </a:rPr>
              <a:t>ofertado no CREAS e/ou Centro Pop</a:t>
            </a:r>
            <a:r>
              <a:rPr lang="pt-BR" sz="2000">
                <a:solidFill>
                  <a:srgbClr val="000000"/>
                </a:solidFill>
                <a:latin typeface="Calibri"/>
                <a:ea typeface="MS PGothic"/>
              </a:rPr>
              <a:t>, o planejamento do órgão gestor local deverá considerar sua necessária </a:t>
            </a:r>
            <a:r>
              <a:rPr lang="pt-BR" sz="2000">
                <a:solidFill>
                  <a:srgbClr val="c00000"/>
                </a:solidFill>
                <a:latin typeface="Calibri"/>
                <a:ea typeface="MS PGothic"/>
              </a:rPr>
              <a:t>articulação e complementaridade com os serviços obrigatoriamente ofertados em ambas as unidades </a:t>
            </a:r>
            <a:r>
              <a:rPr lang="pt-BR" sz="2000">
                <a:solidFill>
                  <a:srgbClr val="000000"/>
                </a:solidFill>
                <a:latin typeface="Calibri"/>
                <a:ea typeface="MS PGothic"/>
              </a:rPr>
              <a:t>(PAEFI e Serviço especializado para Pessoas em Situação de Rua, respectivamente).</a:t>
            </a:r>
            <a:endParaRPr/>
          </a:p>
          <a:p>
            <a:pPr algn="just">
              <a:lnSpc>
                <a:spcPct val="100000"/>
              </a:lnSpc>
              <a:buSzPct val="45000"/>
              <a:buFont charset="2" typeface="Wingdings"/>
              <a:buChar char=""/>
            </a:pPr>
            <a:r>
              <a:rPr lang="pt-BR" sz="2000">
                <a:solidFill>
                  <a:srgbClr val="c00000"/>
                </a:solidFill>
                <a:latin typeface="Calibri"/>
                <a:ea typeface="MS PGothic"/>
              </a:rPr>
              <a:t>Referência ao CREAS</a:t>
            </a:r>
            <a:r>
              <a:rPr b="1" lang="pt-BR" sz="2000">
                <a:solidFill>
                  <a:srgbClr val="000000"/>
                </a:solidFill>
                <a:latin typeface="Calibri"/>
                <a:ea typeface="MS PGothic"/>
              </a:rPr>
              <a:t> (ou ao Centro Pop) </a:t>
            </a:r>
            <a:r>
              <a:rPr lang="pt-BR" sz="2000">
                <a:solidFill>
                  <a:srgbClr val="000000"/>
                </a:solidFill>
                <a:latin typeface="Calibri"/>
                <a:ea typeface="MS PGothic"/>
              </a:rPr>
              <a:t>pressupõe o suporte técnico do CREAS na: organização técnica do Serviço; definição de papéis, delimitação e distinção de competências; construção de estratégias metodológicas; definição de fluxos de encaminhamentos, troca de informações e estudos de caso; estabelecimento de ações complementares e desenvolvidos em parceria; definição de mecanismos e instrumentos para registros de atendimento e acompanhamento; compartilhamento de concepções que devem nortear a oferta da atenção.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13" nodeType="tmRoot" restart="never">
          <p:childTnLst>
            <p:seq>
              <p:cTn id="1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3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pic>
        <p:nvPicPr>
          <p:cNvPr descr="" id="7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451640" y="115920"/>
            <a:ext cx="1510920" cy="468000"/>
          </a:xfrm>
          <a:prstGeom prst="rect">
            <a:avLst/>
          </a:prstGeom>
        </p:spPr>
      </p:pic>
      <p:sp>
        <p:nvSpPr>
          <p:cNvPr id="75" name="CustomShape 1"/>
          <p:cNvSpPr/>
          <p:nvPr/>
        </p:nvSpPr>
        <p:spPr>
          <a:xfrm>
            <a:off x="439560" y="569880"/>
            <a:ext cx="8496000" cy="6951240"/>
          </a:xfrm>
          <a:prstGeom prst="rect">
            <a:avLst/>
          </a:prstGeom>
        </p:spPr>
        <p:txBody>
          <a:bodyPr bIns="46800" lIns="90000" rIns="90000" tIns="46800"/>
          <a:p>
            <a:pPr>
              <a:lnSpc>
                <a:spcPct val="100000"/>
              </a:lnSpc>
            </a:pPr>
            <a:r>
              <a:rPr b="1" lang="pt-BR" u="sng">
                <a:solidFill>
                  <a:srgbClr val="1f497d"/>
                </a:solidFill>
                <a:latin typeface="Calibri"/>
                <a:ea typeface="MS PGothic"/>
              </a:rPr>
              <a:t>Local de atuação:</a:t>
            </a:r>
            <a:r>
              <a:rPr b="1" lang="pt-BR">
                <a:solidFill>
                  <a:srgbClr val="1f497d"/>
                </a:solidFill>
                <a:latin typeface="Calibri"/>
                <a:ea typeface="MS PGothic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Calibri"/>
                <a:ea typeface="Microsoft YaHei"/>
              </a:rPr>
              <a:t>Devem ser considerados os diversos locais onde se observe </a:t>
            </a:r>
            <a:r>
              <a:rPr lang="pt-BR">
                <a:solidFill>
                  <a:srgbClr val="c00000"/>
                </a:solidFill>
                <a:latin typeface="Calibri"/>
                <a:ea typeface="Microsoft YaHei"/>
              </a:rPr>
              <a:t>incidência ou concentração de situações de risco pessoal e social, por violação de direitos </a:t>
            </a:r>
            <a:r>
              <a:rPr lang="pt-BR">
                <a:solidFill>
                  <a:srgbClr val="000000"/>
                </a:solidFill>
                <a:latin typeface="Calibri"/>
                <a:ea typeface="Microsoft YaHei"/>
              </a:rPr>
              <a:t>- ruas, praças, entroncamento de estradas, fronteiras, espaços públicos onde se realizam atividades laborais (por exemplo: feiras e mercados), locais de intensa circulação de pessoas e existência de comércio, terminais de ônibus e rodoviárias, trens, metrô, prédios abandonados, lixões, praias, semáforos, entre outros locais a depender das características de cada região e localidade.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Calibri"/>
                <a:ea typeface="Microsoft YaHei"/>
              </a:rPr>
              <a:t>Para definição: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  <a:ea typeface="Microsoft YaHei"/>
              </a:rPr>
              <a:t>Informações de </a:t>
            </a:r>
            <a:r>
              <a:rPr lang="pt-BR">
                <a:solidFill>
                  <a:srgbClr val="c00000"/>
                </a:solidFill>
                <a:latin typeface="Calibri"/>
                <a:ea typeface="Microsoft YaHei"/>
              </a:rPr>
              <a:t>diagnósticos socioterritoriais </a:t>
            </a:r>
            <a:r>
              <a:rPr lang="pt-BR">
                <a:solidFill>
                  <a:srgbClr val="000000"/>
                </a:solidFill>
                <a:latin typeface="Calibri"/>
                <a:ea typeface="Microsoft YaHei"/>
              </a:rPr>
              <a:t>(em conjunto com a área da vigilância socioassistencial)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c00000"/>
                </a:solidFill>
                <a:latin typeface="Calibri"/>
                <a:ea typeface="Microsoft YaHei"/>
              </a:rPr>
              <a:t>Planejamento</a:t>
            </a:r>
            <a:r>
              <a:rPr lang="pt-BR">
                <a:solidFill>
                  <a:srgbClr val="000000"/>
                </a:solidFill>
                <a:latin typeface="Calibri"/>
                <a:ea typeface="Microsoft YaHei"/>
              </a:rPr>
              <a:t> coordenado pelo órgão gestor de assistência social, envolvendo as unidades de oferta do Serviço (CREAS, unidade referenciada ao CREAS ou Centro POP) e  as equipes do SEAS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17375e"/>
                </a:solidFill>
                <a:latin typeface="Calibri"/>
                <a:ea typeface="Microsoft YaHei"/>
              </a:rPr>
              <a:t>No processo de planejamento é preciso considerar que o </a:t>
            </a:r>
            <a:r>
              <a:rPr b="1" lang="pt-BR">
                <a:solidFill>
                  <a:srgbClr val="17375e"/>
                </a:solidFill>
                <a:latin typeface="Calibri"/>
                <a:ea typeface="Microsoft YaHei"/>
              </a:rPr>
              <a:t>vínculo de confiança dos profissionais do serviço com os territórios também é construído de modo gradativo</a:t>
            </a:r>
            <a:r>
              <a:rPr lang="pt-BR">
                <a:solidFill>
                  <a:srgbClr val="17375e"/>
                </a:solidFill>
                <a:latin typeface="Calibri"/>
                <a:ea typeface="Microsoft YaHei"/>
              </a:rPr>
              <a:t>. Por este motivo, a atuação em territórios com incidência de situações mais complexas, como, por exemplo, violência urbana, consumo e tráfico de drogas, exigirá planejamento mais minucioso e cuidadoso em relação à segurança dos usuários e profissionais.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15" nodeType="tmRoot" restart="never">
          <p:childTnLst>
            <p:seq>
              <p:cTn id="1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6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pic>
        <p:nvPicPr>
          <p:cNvPr descr="" id="77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451640" y="115920"/>
            <a:ext cx="1510920" cy="468000"/>
          </a:xfrm>
          <a:prstGeom prst="rect">
            <a:avLst/>
          </a:prstGeom>
        </p:spPr>
      </p:pic>
      <p:sp>
        <p:nvSpPr>
          <p:cNvPr id="78" name="CustomShape 1"/>
          <p:cNvSpPr/>
          <p:nvPr/>
        </p:nvSpPr>
        <p:spPr>
          <a:xfrm>
            <a:off x="826920" y="743040"/>
            <a:ext cx="7992720" cy="4849200"/>
          </a:xfrm>
          <a:prstGeom prst="rect">
            <a:avLst/>
          </a:prstGeom>
        </p:spPr>
        <p:txBody>
          <a:bodyPr bIns="46800" lIns="90000" rIns="90000" tIns="46800"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79" name="CustomShape 2"/>
          <p:cNvSpPr/>
          <p:nvPr/>
        </p:nvSpPr>
        <p:spPr>
          <a:xfrm>
            <a:off x="560520" y="1557360"/>
            <a:ext cx="7667280" cy="20109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pt-BR" sz="2000" u="sng">
                <a:solidFill>
                  <a:srgbClr val="1f497d"/>
                </a:solidFill>
                <a:latin typeface="Calibri"/>
                <a:ea typeface="MS PGothic"/>
              </a:rPr>
              <a:t>Período de funcionamento: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Orienta-se que o Serviço seja ofertado </a:t>
            </a:r>
            <a:r>
              <a:rPr lang="pt-BR" sz="2000">
                <a:solidFill>
                  <a:srgbClr val="c00000"/>
                </a:solidFill>
                <a:latin typeface="Calibri"/>
                <a:ea typeface="Microsoft YaHei"/>
              </a:rPr>
              <a:t>ininterruptamente</a:t>
            </a: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, ou seja, todos os dias da semana, inclusive finais de semana e feriado, durante o dia e a noite.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Calibri"/>
                <a:ea typeface="Microsoft YaHei"/>
              </a:rPr>
              <a:t>Todavia, o órgão gestor local poderá planejar a sua oferta de acordo com as especificidades de cada território.</a:t>
            </a:r>
            <a:endParaRPr/>
          </a:p>
        </p:txBody>
      </p:sp>
    </p:spTree>
  </p:cSld>
  <p:timing>
    <p:tnLst>
      <p:par>
        <p:cTn dur="indefinite" id="17" nodeType="tmRoot" restart="never">
          <p:childTnLst>
            <p:seq>
              <p:cTn id="1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