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8.png" ContentType="image/png"/>
  <Override PartName="/ppt/media/image4.png" ContentType="image/png"/>
  <Override PartName="/ppt/media/image12.jpeg" ContentType="image/jpeg"/>
  <Override PartName="/ppt/media/image11.jpeg" ContentType="image/jpeg"/>
  <Override PartName="/ppt/media/image17.wmf" ContentType="image/x-wmf"/>
  <Override PartName="/ppt/media/image9.png" ContentType="image/png"/>
  <Override PartName="/ppt/media/image5.png" ContentType="image/png"/>
  <Override PartName="/ppt/media/image13.wmf" ContentType="image/x-wmf"/>
  <Override PartName="/ppt/media/image18.png" ContentType="image/png"/>
  <Override PartName="/ppt/media/image10.png" ContentType="image/png"/>
  <Override PartName="/ppt/media/image6.png" ContentType="image/png"/>
  <Override PartName="/ppt/media/image14.wmf" ContentType="image/x-wmf"/>
  <Override PartName="/ppt/media/image2.png" ContentType="image/png"/>
  <Override PartName="/ppt/media/image19.jpeg" ContentType="image/jpeg"/>
  <Override PartName="/ppt/media/image7.png" ContentType="image/png"/>
  <Override PartName="/ppt/media/image15.wmf" ContentType="image/x-wmf"/>
  <Override PartName="/ppt/media/image1.jpeg" ContentType="image/jpeg"/>
  <Override PartName="/ppt/media/image3.png" ContentType="image/png"/>
  <Override PartName="/ppt/media/image16.png" ContentType="image/pn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4.xml" ContentType="application/vnd.openxmlformats-officedocument.drawingml.chart+xml"/>
  <Override PartName="/ppt/charts/chart10.xml" ContentType="application/vnd.openxmlformats-officedocument.drawingml.chart+xml"/>
  <Override PartName="/ppt/charts/chart7.xml" ContentType="application/vnd.openxmlformats-officedocument.drawingml.chart+xml"/>
  <Override PartName="/ppt/charts/chart25.xml" ContentType="application/vnd.openxmlformats-officedocument.drawingml.chart+xml"/>
  <Override PartName="/ppt/charts/chart3.xml" ContentType="application/vnd.openxmlformats-officedocument.drawingml.chart+xml"/>
  <Override PartName="/ppt/charts/chart21.xml" ContentType="application/vnd.openxmlformats-officedocument.drawingml.chart+xml"/>
  <Override PartName="/ppt/charts/chart19.xml" ContentType="application/vnd.openxmlformats-officedocument.drawingml.chart+xml"/>
  <Override PartName="/ppt/charts/chart15.xml" ContentType="application/vnd.openxmlformats-officedocument.drawingml.chart+xml"/>
  <Override PartName="/ppt/charts/chart11.xml" ContentType="application/vnd.openxmlformats-officedocument.drawingml.chart+xml"/>
  <Override PartName="/ppt/charts/chart8.xml" ContentType="application/vnd.openxmlformats-officedocument.drawingml.chart+xml"/>
  <Override PartName="/ppt/charts/chart26.xml" ContentType="application/vnd.openxmlformats-officedocument.drawingml.chart+xml"/>
  <Override PartName="/ppt/charts/chart4.xml" ContentType="application/vnd.openxmlformats-officedocument.drawingml.chart+xml"/>
  <Override PartName="/ppt/charts/chart22.xml" ContentType="application/vnd.openxmlformats-officedocument.drawingml.chart+xml"/>
  <Override PartName="/ppt/charts/chart16.xml" ContentType="application/vnd.openxmlformats-officedocument.drawingml.chart+xml"/>
  <Override PartName="/ppt/charts/chart12.xml" ContentType="application/vnd.openxmlformats-officedocument.drawingml.chart+xml"/>
  <Override PartName="/ppt/charts/chart9.xml" ContentType="application/vnd.openxmlformats-officedocument.drawingml.chart+xml"/>
  <Override PartName="/ppt/charts/chart27.xml" ContentType="application/vnd.openxmlformats-officedocument.drawingml.chart+xml"/>
  <Override PartName="/ppt/charts/chart5.xml" ContentType="application/vnd.openxmlformats-officedocument.drawingml.chart+xml"/>
  <Override PartName="/ppt/charts/chart23.xml" ContentType="application/vnd.openxmlformats-officedocument.drawingml.chart+xml"/>
  <Override PartName="/ppt/charts/chart1.xml" ContentType="application/vnd.openxmlformats-officedocument.drawingml.chart+xml"/>
  <Override PartName="/ppt/charts/chart17.xml" ContentType="application/vnd.openxmlformats-officedocument.drawingml.chart+xml"/>
  <Override PartName="/ppt/charts/chart13.xml" ContentType="application/vnd.openxmlformats-officedocument.drawingml.chart+xml"/>
  <Override PartName="/ppt/charts/chart6.xml" ContentType="application/vnd.openxmlformats-officedocument.drawingml.chart+xml"/>
  <Override PartName="/ppt/charts/chart24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18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43.xml" ContentType="application/vnd.openxmlformats-officedocument.presentationml.slide+xml"/>
  <Override PartName="/ppt/slides/slide27.xml" ContentType="application/vnd.openxmlformats-officedocument.presentationml.slide+xml"/>
  <Override PartName="/ppt/slides/slide52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45.xml" ContentType="application/vnd.openxmlformats-officedocument.presentationml.slide+xml"/>
  <Override PartName="/ppt/slides/slide29.xml" ContentType="application/vnd.openxmlformats-officedocument.presentationml.slide+xml"/>
  <Override PartName="/ppt/slides/slide54.xml" ContentType="application/vnd.openxmlformats-officedocument.presentationml.slide+xml"/>
  <Override PartName="/ppt/slides/slide13.xml" ContentType="application/vnd.openxmlformats-officedocument.presentationml.slide+xml"/>
  <Override PartName="/ppt/slides/slide3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40.xml" ContentType="application/vnd.openxmlformats-officedocument.presentationml.slide+xml"/>
  <Override PartName="/ppt/slides/slide24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48.xml.rels" ContentType="application/vnd.openxmlformats-package.relationships+xml"/>
  <Override PartName="/ppt/slides/_rels/slide55.xml.rels" ContentType="application/vnd.openxmlformats-package.relationships+xml"/>
  <Override PartName="/ppt/slides/_rels/slide27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53.xml.rels" ContentType="application/vnd.openxmlformats-package.relationships+xml"/>
  <Override PartName="/ppt/slides/_rels/slide37.xml.rels" ContentType="application/vnd.openxmlformats-package.relationships+xml"/>
  <Override PartName="/ppt/slides/_rels/slide44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42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33.xml.rels" ContentType="application/vnd.openxmlformats-package.relationships+xml"/>
  <Override PartName="/ppt/slides/_rels/slide40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31.xml.rels" ContentType="application/vnd.openxmlformats-package.relationships+xml"/>
  <Override PartName="/ppt/slides/_rels/slide50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58.xml.rels" ContentType="application/vnd.openxmlformats-package.relationships+xml"/>
  <Override PartName="/ppt/slides/_rels/slide11.xml.rels" ContentType="application/vnd.openxmlformats-package.relationships+xml"/>
  <Override PartName="/ppt/slides/_rels/slide49.xml.rels" ContentType="application/vnd.openxmlformats-package.relationships+xml"/>
  <Override PartName="/ppt/slides/_rels/slide8.xml.rels" ContentType="application/vnd.openxmlformats-package.relationships+xml"/>
  <Override PartName="/ppt/slides/_rels/slide56.xml.rels" ContentType="application/vnd.openxmlformats-package.relationships+xml"/>
  <Override PartName="/ppt/slides/_rels/slide28.xml.rels" ContentType="application/vnd.openxmlformats-package.relationships+xml"/>
  <Override PartName="/ppt/slides/_rels/slide47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54.xml.rels" ContentType="application/vnd.openxmlformats-package.relationships+xml"/>
  <Override PartName="/ppt/slides/_rels/slide38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52.xml.rels" ContentType="application/vnd.openxmlformats-package.relationships+xml"/>
  <Override PartName="/ppt/slides/_rels/slide36.xml.rels" ContentType="application/vnd.openxmlformats-package.relationships+xml"/>
  <Override PartName="/ppt/slides/_rels/slide43.xml.rels" ContentType="application/vnd.openxmlformats-package.relationships+xml"/>
  <Override PartName="/ppt/slides/_rels/slide15.xml.rels" ContentType="application/vnd.openxmlformats-package.relationships+xml"/>
  <Override PartName="/ppt/slides/_rels/slide34.xml.rels" ContentType="application/vnd.openxmlformats-package.relationships+xml"/>
  <Override PartName="/ppt/slides/_rels/slide41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30.xml.rels" ContentType="application/vnd.openxmlformats-package.relationships+xml"/>
  <Override PartName="/ppt/slides/_rels/slide21.xml.rels" ContentType="application/vnd.openxmlformats-package.relationships+xml"/>
  <Override PartName="/ppt/slides/_rels/slide59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57.xml.rels" ContentType="application/vnd.openxmlformats-package.relationships+xml"/>
  <Override PartName="/ppt/slides/_rels/slide10.xml.rels" ContentType="application/vnd.openxmlformats-package.relationships+xml"/>
  <Override PartName="/ppt/slides/slide42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44.xml" ContentType="application/vnd.openxmlformats-officedocument.presentationml.slide+xml"/>
  <Override PartName="/ppt/slides/slide28.xml" ContentType="application/vnd.openxmlformats-officedocument.presentationml.slide+xml"/>
  <Override PartName="/ppt/slides/slide5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57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41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59.xml" ContentType="application/vnd.openxmlformats-officedocument.presentationml.slide+xml"/>
  <Override PartName="/ppt/slides/slide3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9144000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9bbb59"/>
            </a:solidFill>
          </c:spPr>
          <c:explosion val="6"/>
          <c:dPt>
            <c:idx val="0"/>
            <c:spPr>
              <a:solidFill>
                <a:srgbClr val="7a9346"/>
              </a:solidFill>
            </c:spPr>
          </c:dPt>
          <c:dPt>
            <c:idx val="1"/>
            <c:spPr>
              <a:solidFill>
                <a:srgbClr val="91af53"/>
              </a:solidFill>
            </c:spPr>
          </c:dPt>
          <c:dPt>
            <c:idx val="2"/>
            <c:spPr>
              <a:solidFill>
                <a:srgbClr val="c3d69b"/>
              </a:solidFill>
            </c:spPr>
          </c:dPt>
          <c:dPt>
            <c:idx val="3"/>
            <c:spPr>
              <a:solidFill>
                <a:srgbClr val="ccdab7"/>
              </a:solidFill>
            </c:spPr>
          </c:dPt>
          <c:cat>
            <c:strRef>
              <c:f>categories</c:f>
              <c:strCache>
                <c:ptCount val="4"/>
                <c:pt idx="0">
                  <c:v>Não sabe</c:v>
                </c:pt>
                <c:pt idx="1">
                  <c:v>Neste município</c:v>
                </c:pt>
                <c:pt idx="2">
                  <c:v>Outro município</c:v>
                </c:pt>
                <c:pt idx="3">
                  <c:v>Outro país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0.00330033003300331</c:v>
                </c:pt>
                <c:pt idx="1">
                  <c:v>0.423542354235424</c:v>
                </c:pt>
                <c:pt idx="2">
                  <c:v>0.568756875687569</c:v>
                </c:pt>
                <c:pt idx="3">
                  <c:v>0.00440044004400443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plotVisOnly val="1"/>
  </c:chart>
  <c:spPr/>
</c:chartSpace>
</file>

<file path=ppt/charts/chart10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8"/>
                <c:pt idx="0">
                  <c:v>Alcool</c:v>
                </c:pt>
                <c:pt idx="1">
                  <c:v>Drogas</c:v>
                </c:pt>
                <c:pt idx="2">
                  <c:v>Conflitos familiares</c:v>
                </c:pt>
                <c:pt idx="3">
                  <c:v>Desemprego</c:v>
                </c:pt>
                <c:pt idx="4">
                  <c:v>Perda de Moradia</c:v>
                </c:pt>
                <c:pt idx="5">
                  <c:v>Decepção amorosa</c:v>
                </c:pt>
                <c:pt idx="6">
                  <c:v>Preferência/por opção</c:v>
                </c:pt>
                <c:pt idx="7">
                  <c:v>Ameaça/violência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0.323475046210721</c:v>
                </c:pt>
                <c:pt idx="1">
                  <c:v>0.266173752310536</c:v>
                </c:pt>
                <c:pt idx="2">
                  <c:v>0.162661737523105</c:v>
                </c:pt>
                <c:pt idx="3">
                  <c:v>0.099815157116451</c:v>
                </c:pt>
                <c:pt idx="4">
                  <c:v>0.0443622920517565</c:v>
                </c:pt>
                <c:pt idx="5">
                  <c:v>0.0295748613678373</c:v>
                </c:pt>
                <c:pt idx="6">
                  <c:v>0.0240295748613678</c:v>
                </c:pt>
                <c:pt idx="7">
                  <c:v>0.0166358595194086</c:v>
                </c:pt>
              </c:numCache>
            </c:numRef>
          </c:val>
        </c:ser>
        <c:gapWidth val="75"/>
        <c:axId val="15509594"/>
        <c:axId val="41392376"/>
      </c:barChart>
      <c:catAx>
        <c:axId val="15509594"/>
        <c:scaling>
          <c:orientation val="maxMin"/>
        </c:scaling>
        <c:axPos val="b"/>
        <c:majorTickMark val="out"/>
        <c:minorTickMark val="none"/>
        <c:tickLblPos val="nextTo"/>
        <c:crossAx val="41392376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41392376"/>
        <c:scaling>
          <c:orientation val="minMax"/>
        </c:scaling>
        <c:delete val="1"/>
        <c:axPos val="l"/>
        <c:majorTickMark val="out"/>
        <c:minorTickMark val="none"/>
        <c:tickLblPos val="none"/>
        <c:crossAx val="15509594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1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HÁ QUANTO TEMPO VIVE EM CURITIBA</c:v>
                </c:pt>
              </c:strCache>
            </c:strRef>
          </c:tx>
          <c:spPr>
            <a:solidFill>
              <a:srgbClr val="8aa64f"/>
            </a:solidFill>
          </c:spPr>
          <c:cat>
            <c:strRef>
              <c:f>categories</c:f>
              <c:strCache>
                <c:ptCount val="8"/>
                <c:pt idx="0">
                  <c:v>Menos de 1 mês</c:v>
                </c:pt>
                <c:pt idx="1">
                  <c:v>Mais de 1 mês até 6 meses</c:v>
                </c:pt>
                <c:pt idx="2">
                  <c:v>Mais de 6 meses até 1 ano</c:v>
                </c:pt>
                <c:pt idx="3">
                  <c:v>Mais de 1 ano até 2 anos</c:v>
                </c:pt>
                <c:pt idx="4">
                  <c:v>Mais de 2 anos até 5 anos</c:v>
                </c:pt>
                <c:pt idx="5">
                  <c:v>Mais de 5 anos até 10 anos</c:v>
                </c:pt>
                <c:pt idx="6">
                  <c:v>Mais de 10 anos até 20 anos</c:v>
                </c:pt>
                <c:pt idx="7">
                  <c:v>Mais de 20 anos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0.0443131462333826</c:v>
                </c:pt>
                <c:pt idx="1">
                  <c:v>0.0576070901033974</c:v>
                </c:pt>
                <c:pt idx="2">
                  <c:v>0.0265878877400297</c:v>
                </c:pt>
                <c:pt idx="3">
                  <c:v>0.0841949778434271</c:v>
                </c:pt>
                <c:pt idx="4">
                  <c:v>0.0901033973412112</c:v>
                </c:pt>
                <c:pt idx="5">
                  <c:v>0.125553914327917</c:v>
                </c:pt>
                <c:pt idx="6">
                  <c:v>0.172821270310192</c:v>
                </c:pt>
                <c:pt idx="7">
                  <c:v>0.398818316100446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HÁ QUANTO TEMPO VIVE EM SITUAÇÃO DE RUA</c:v>
                </c:pt>
              </c:strCache>
            </c:strRef>
          </c:tx>
          <c:spPr>
            <a:solidFill>
              <a:srgbClr val="b8cd97"/>
            </a:solidFill>
          </c:spPr>
          <c:cat>
            <c:strRef>
              <c:f>categories</c:f>
              <c:strCache>
                <c:ptCount val="8"/>
                <c:pt idx="0">
                  <c:v>Menos de 1 mês</c:v>
                </c:pt>
                <c:pt idx="1">
                  <c:v>Mais de 1 mês até 6 meses</c:v>
                </c:pt>
                <c:pt idx="2">
                  <c:v>Mais de 6 meses até 1 ano</c:v>
                </c:pt>
                <c:pt idx="3">
                  <c:v>Mais de 1 ano até 2 anos</c:v>
                </c:pt>
                <c:pt idx="4">
                  <c:v>Mais de 2 anos até 5 anos</c:v>
                </c:pt>
                <c:pt idx="5">
                  <c:v>Mais de 5 anos até 10 anos</c:v>
                </c:pt>
                <c:pt idx="6">
                  <c:v>Mais de 10 anos até 20 anos</c:v>
                </c:pt>
                <c:pt idx="7">
                  <c:v>Mais de 20 anos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0.0634037819799778</c:v>
                </c:pt>
                <c:pt idx="1">
                  <c:v>0.13904338153504</c:v>
                </c:pt>
                <c:pt idx="2">
                  <c:v>0.0367074527252503</c:v>
                </c:pt>
                <c:pt idx="3">
                  <c:v>0.162402669632925</c:v>
                </c:pt>
                <c:pt idx="4">
                  <c:v>0.202447163515017</c:v>
                </c:pt>
                <c:pt idx="5">
                  <c:v>0.190211345939933</c:v>
                </c:pt>
                <c:pt idx="6">
                  <c:v>0.159065628476085</c:v>
                </c:pt>
                <c:pt idx="7">
                  <c:v>0.0467185761957731</c:v>
                </c:pt>
              </c:numCache>
            </c:numRef>
          </c:val>
        </c:ser>
        <c:gapWidth val="150"/>
        <c:axId val="78388308"/>
        <c:axId val="94161714"/>
      </c:barChart>
      <c:catAx>
        <c:axId val="78388308"/>
        <c:scaling>
          <c:orientation val="minMax"/>
        </c:scaling>
        <c:axPos val="b"/>
        <c:majorTickMark val="none"/>
        <c:minorTickMark val="none"/>
        <c:tickLblPos val="nextTo"/>
        <c:crossAx val="94161714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94161714"/>
        <c:scaling>
          <c:orientation val="minMax"/>
          <c:max val="0.5"/>
        </c:scaling>
        <c:delete val="1"/>
        <c:axPos val="l"/>
        <c:majorTickMark val="none"/>
        <c:minorTickMark val="none"/>
        <c:tickLblPos val="none"/>
        <c:crossAx val="78388308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legend>
      <c:legendPos val="r"/>
      <c:spPr/>
    </c:legend>
    <c:plotVisOnly val="1"/>
  </c:chart>
  <c:spPr/>
</c:chartSpace>
</file>

<file path=ppt/charts/chart12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9bbb59"/>
            </a:solidFill>
          </c:spPr>
          <c:explosion val="5"/>
          <c:dPt>
            <c:idx val="0"/>
            <c:spPr>
              <a:solidFill>
                <a:srgbClr val="809b49"/>
              </a:solidFill>
            </c:spPr>
          </c:dPt>
          <c:dPt>
            <c:idx val="1"/>
            <c:spPr>
              <a:solidFill>
                <a:srgbClr val="9bbb59"/>
              </a:solidFill>
            </c:spPr>
          </c:dPt>
          <c:dPt>
            <c:idx val="2"/>
            <c:spPr>
              <a:solidFill>
                <a:srgbClr val="c5d6ac"/>
              </a:solidFill>
            </c:spPr>
          </c:dPt>
          <c:cat>
            <c:strRef>
              <c:f>categories</c:f>
              <c:strCache>
                <c:ptCount val="3"/>
                <c:pt idx="0">
                  <c:v>Não tenho contato com familiares</c:v>
                </c:pt>
                <c:pt idx="1">
                  <c:v>Não. Meus familiares já são falecidos</c:v>
                </c:pt>
                <c:pt idx="2">
                  <c:v>Sim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0.439779005524864</c:v>
                </c:pt>
                <c:pt idx="1">
                  <c:v>0.00883977900552488</c:v>
                </c:pt>
                <c:pt idx="2">
                  <c:v>0.551381215469614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plotVisOnly val="1"/>
  </c:chart>
  <c:spPr/>
</c:chartSpace>
</file>

<file path=ppt/charts/chart13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4"/>
                <c:pt idx="0">
                  <c:v>CURITIBA</c:v>
                </c:pt>
                <c:pt idx="1">
                  <c:v>REGIÃO METROPOLITANA SEM O MUNICÍPIO DE CURITIBA</c:v>
                </c:pt>
                <c:pt idx="2">
                  <c:v>DEMAIS MUNICÍPIOS DO PARANÁ</c:v>
                </c:pt>
                <c:pt idx="3">
                  <c:v>OUTROS ESTADOS/PAÍS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0.548571428571429</c:v>
                </c:pt>
                <c:pt idx="1">
                  <c:v>0.165714285714286</c:v>
                </c:pt>
                <c:pt idx="2">
                  <c:v>0.135238095238095</c:v>
                </c:pt>
                <c:pt idx="3">
                  <c:v>0.150476190476192</c:v>
                </c:pt>
              </c:numCache>
            </c:numRef>
          </c:val>
        </c:ser>
        <c:gapWidth val="38"/>
        <c:axId val="66707034"/>
        <c:axId val="90193015"/>
      </c:barChart>
      <c:catAx>
        <c:axId val="66707034"/>
        <c:scaling>
          <c:orientation val="maxMin"/>
        </c:scaling>
        <c:axPos val="b"/>
        <c:majorTickMark val="none"/>
        <c:minorTickMark val="none"/>
        <c:tickLblPos val="nextTo"/>
        <c:crossAx val="90193015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90193015"/>
        <c:scaling>
          <c:orientation val="minMax"/>
          <c:max val="1"/>
        </c:scaling>
        <c:delete val="1"/>
        <c:axPos val="l"/>
        <c:majorTickMark val="out"/>
        <c:minorTickMark val="none"/>
        <c:tickLblPos val="none"/>
        <c:crossAx val="66707034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14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9"/>
                <c:pt idx="0">
                  <c:v>Mensalmente</c:v>
                </c:pt>
                <c:pt idx="1">
                  <c:v>Semanalmente</c:v>
                </c:pt>
                <c:pt idx="2">
                  <c:v>Diariamente</c:v>
                </c:pt>
                <c:pt idx="3">
                  <c:v>Anualmente</c:v>
                </c:pt>
                <c:pt idx="4">
                  <c:v>Bimestralmente</c:v>
                </c:pt>
                <c:pt idx="5">
                  <c:v>Outra frequência</c:v>
                </c:pt>
                <c:pt idx="6">
                  <c:v>Semestralmente</c:v>
                </c:pt>
                <c:pt idx="7">
                  <c:v>Não mantém contato</c:v>
                </c:pt>
                <c:pt idx="8">
                  <c:v>Não se lembra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0.271375464684016</c:v>
                </c:pt>
                <c:pt idx="1">
                  <c:v>0.263940520446096</c:v>
                </c:pt>
                <c:pt idx="2">
                  <c:v>0.128252788104089</c:v>
                </c:pt>
                <c:pt idx="3">
                  <c:v>0.08364312267658</c:v>
                </c:pt>
                <c:pt idx="4">
                  <c:v>0.0743494423791822</c:v>
                </c:pt>
                <c:pt idx="5">
                  <c:v>0.0483271375464684</c:v>
                </c:pt>
                <c:pt idx="6">
                  <c:v>0.0408921933085502</c:v>
                </c:pt>
                <c:pt idx="7">
                  <c:v>0.0780669144981418</c:v>
                </c:pt>
                <c:pt idx="8">
                  <c:v>0.0111524163568773</c:v>
                </c:pt>
              </c:numCache>
            </c:numRef>
          </c:val>
        </c:ser>
        <c:gapWidth val="67"/>
        <c:axId val="45419920"/>
        <c:axId val="82373747"/>
      </c:barChart>
      <c:catAx>
        <c:axId val="45419920"/>
        <c:scaling>
          <c:orientation val="maxMin"/>
        </c:scaling>
        <c:axPos val="b"/>
        <c:majorTickMark val="none"/>
        <c:minorTickMark val="none"/>
        <c:tickLblPos val="nextTo"/>
        <c:crossAx val="82373747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82373747"/>
        <c:scaling>
          <c:orientation val="minMax"/>
          <c:max val="0.5"/>
        </c:scaling>
        <c:delete val="1"/>
        <c:axPos val="l"/>
        <c:majorTickMark val="none"/>
        <c:minorTickMark val="none"/>
        <c:tickLblPos val="none"/>
        <c:crossAx val="45419920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15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9bbb59"/>
            </a:solidFill>
          </c:spPr>
          <c:explosion val="5"/>
          <c:dPt>
            <c:idx val="0"/>
            <c:spPr>
              <a:solidFill>
                <a:srgbClr val="8aa64f"/>
              </a:solidFill>
            </c:spPr>
          </c:dPt>
          <c:dPt>
            <c:idx val="1"/>
            <c:spPr>
              <a:solidFill>
                <a:srgbClr val="b8cd97"/>
              </a:solidFill>
            </c:spPr>
          </c:dPt>
          <c:cat>
            <c:strRef>
              <c:f>categories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0.784037558685446</c:v>
                </c:pt>
                <c:pt idx="1">
                  <c:v>0.215962441314554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plotVisOnly val="1"/>
  </c:chart>
  <c:spPr/>
</c:chartSpace>
</file>

<file path=ppt/charts/chart16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15"/>
                <c:pt idx="0">
                  <c:v>Praças / parques</c:v>
                </c:pt>
                <c:pt idx="1">
                  <c:v>Pelas ruas / perambulando</c:v>
                </c:pt>
                <c:pt idx="2">
                  <c:v>Calçadas / Calçadão</c:v>
                </c:pt>
                <c:pt idx="3">
                  <c:v>Centro POP</c:v>
                </c:pt>
                <c:pt idx="4">
                  <c:v>Marquises</c:v>
                </c:pt>
                <c:pt idx="5">
                  <c:v>Em frente a comércio</c:v>
                </c:pt>
                <c:pt idx="6">
                  <c:v>Casas de passagem / UAI</c:v>
                </c:pt>
                <c:pt idx="7">
                  <c:v>Terminal de ônibus</c:v>
                </c:pt>
                <c:pt idx="8">
                  <c:v>Pontes / Viadutos / Passarelas</c:v>
                </c:pt>
                <c:pt idx="9">
                  <c:v>Rodoviária</c:v>
                </c:pt>
                <c:pt idx="10">
                  <c:v>Estacionamento</c:v>
                </c:pt>
                <c:pt idx="11">
                  <c:v>Mocós / domicílios particulares</c:v>
                </c:pt>
                <c:pt idx="12">
                  <c:v>Semáforo</c:v>
                </c:pt>
                <c:pt idx="13">
                  <c:v>Ponto do ônibus</c:v>
                </c:pt>
                <c:pt idx="14">
                  <c:v>Beira do rio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5"/>
                <c:pt idx="0">
                  <c:v>0.245878136200717</c:v>
                </c:pt>
                <c:pt idx="1">
                  <c:v>0.238709677419355</c:v>
                </c:pt>
                <c:pt idx="2">
                  <c:v>0.10179211469534</c:v>
                </c:pt>
                <c:pt idx="3">
                  <c:v>0.093906810035843</c:v>
                </c:pt>
                <c:pt idx="4">
                  <c:v>0.0845878136200717</c:v>
                </c:pt>
                <c:pt idx="5">
                  <c:v>0.0566308243727598</c:v>
                </c:pt>
                <c:pt idx="6">
                  <c:v>0.0437275985663083</c:v>
                </c:pt>
                <c:pt idx="7">
                  <c:v>0.0358422939068101</c:v>
                </c:pt>
                <c:pt idx="8">
                  <c:v>0.0272401433691758</c:v>
                </c:pt>
                <c:pt idx="9">
                  <c:v>0.0265232974910395</c:v>
                </c:pt>
                <c:pt idx="10">
                  <c:v>0.0143369175627239</c:v>
                </c:pt>
                <c:pt idx="11">
                  <c:v>0.013620071684588</c:v>
                </c:pt>
                <c:pt idx="12">
                  <c:v>0.010752688172043</c:v>
                </c:pt>
                <c:pt idx="13">
                  <c:v>0.0043010752688172</c:v>
                </c:pt>
                <c:pt idx="14">
                  <c:v>0.00215053763440861</c:v>
                </c:pt>
              </c:numCache>
            </c:numRef>
          </c:val>
        </c:ser>
        <c:gapWidth val="41"/>
        <c:axId val="41426811"/>
        <c:axId val="47729420"/>
      </c:barChart>
      <c:catAx>
        <c:axId val="41426811"/>
        <c:scaling>
          <c:orientation val="maxMin"/>
        </c:scaling>
        <c:axPos val="b"/>
        <c:majorTickMark val="out"/>
        <c:minorTickMark val="none"/>
        <c:tickLblPos val="nextTo"/>
        <c:crossAx val="47729420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47729420"/>
        <c:scaling>
          <c:orientation val="minMax"/>
          <c:max val="0.5"/>
        </c:scaling>
        <c:delete val="1"/>
        <c:axPos val="l"/>
        <c:majorTickMark val="out"/>
        <c:minorTickMark val="none"/>
        <c:tickLblPos val="none"/>
        <c:crossAx val="41426811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17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10"/>
                <c:pt idx="0">
                  <c:v>Marquise</c:v>
                </c:pt>
                <c:pt idx="1">
                  <c:v>casa de passagem/albergue</c:v>
                </c:pt>
                <c:pt idx="2">
                  <c:v>Praças / parques</c:v>
                </c:pt>
                <c:pt idx="3">
                  <c:v>Calçadas / Calçadão</c:v>
                </c:pt>
                <c:pt idx="4">
                  <c:v>Casas e prédios abandonados / mocós</c:v>
                </c:pt>
                <c:pt idx="5">
                  <c:v>Pontes / Viadutos / Passarelas</c:v>
                </c:pt>
                <c:pt idx="6">
                  <c:v>Hotéis / Pensão</c:v>
                </c:pt>
                <c:pt idx="7">
                  <c:v>UAI</c:v>
                </c:pt>
                <c:pt idx="8">
                  <c:v>Na casa de amigos / parentes</c:v>
                </c:pt>
                <c:pt idx="9">
                  <c:v>Em minha casa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0.22</c:v>
                </c:pt>
                <c:pt idx="1">
                  <c:v>0.206666666666667</c:v>
                </c:pt>
                <c:pt idx="2">
                  <c:v>0.193333333333333</c:v>
                </c:pt>
                <c:pt idx="3">
                  <c:v>0.171666666666667</c:v>
                </c:pt>
                <c:pt idx="4">
                  <c:v>0.0541666666666669</c:v>
                </c:pt>
                <c:pt idx="5">
                  <c:v>0.0433333333333337</c:v>
                </c:pt>
                <c:pt idx="6">
                  <c:v>0.0416666666666667</c:v>
                </c:pt>
                <c:pt idx="7">
                  <c:v>0.0325</c:v>
                </c:pt>
                <c:pt idx="8">
                  <c:v>0.0275</c:v>
                </c:pt>
                <c:pt idx="9">
                  <c:v>0.00916666666666673</c:v>
                </c:pt>
              </c:numCache>
            </c:numRef>
          </c:val>
        </c:ser>
        <c:gapWidth val="41"/>
        <c:axId val="32481400"/>
        <c:axId val="16485418"/>
      </c:barChart>
      <c:catAx>
        <c:axId val="32481400"/>
        <c:scaling>
          <c:orientation val="maxMin"/>
        </c:scaling>
        <c:axPos val="b"/>
        <c:majorTickMark val="out"/>
        <c:minorTickMark val="none"/>
        <c:tickLblPos val="nextTo"/>
        <c:crossAx val="16485418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16485418"/>
        <c:scaling>
          <c:orientation val="minMax"/>
          <c:max val="0.5"/>
        </c:scaling>
        <c:delete val="1"/>
        <c:axPos val="l"/>
        <c:majorTickMark val="out"/>
        <c:minorTickMark val="none"/>
        <c:tickLblPos val="none"/>
        <c:crossAx val="32481400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18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9bbb59"/>
            </a:solidFill>
          </c:spPr>
          <c:explosion val="0"/>
          <c:dPt>
            <c:idx val="0"/>
            <c:spPr>
              <a:solidFill>
                <a:srgbClr val="8aa64f"/>
              </a:solidFill>
            </c:spPr>
          </c:dPt>
          <c:dPt>
            <c:idx val="1"/>
            <c:spPr>
              <a:solidFill>
                <a:srgbClr val="b8cd97"/>
              </a:solidFill>
            </c:spPr>
          </c:dPt>
          <c:cat>
            <c:strRef>
              <c:f>categories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0.248062015503876</c:v>
                </c:pt>
                <c:pt idx="1">
                  <c:v>0.751937984496124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plotVisOnly val="1"/>
  </c:chart>
  <c:spPr/>
</c:chartSpace>
</file>

<file path=ppt/charts/chart19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11"/>
                <c:pt idx="0">
                  <c:v>Construção civil</c:v>
                </c:pt>
                <c:pt idx="1">
                  <c:v>Lava/guarda carros/flanelinha</c:v>
                </c:pt>
                <c:pt idx="2">
                  <c:v>Carga e descarga</c:v>
                </c:pt>
                <c:pt idx="3">
                  <c:v>Vendedor (doces, frutas, amendoim, flores, jornais)</c:v>
                </c:pt>
                <c:pt idx="4">
                  <c:v>Catador de materiais recicláveis</c:v>
                </c:pt>
                <c:pt idx="5">
                  <c:v>Distribui panfletos</c:v>
                </c:pt>
                <c:pt idx="6">
                  <c:v>Limpeza/faxina</c:v>
                </c:pt>
                <c:pt idx="7">
                  <c:v>Faz programas/ Prostituição</c:v>
                </c:pt>
                <c:pt idx="8">
                  <c:v>Reciclagem</c:v>
                </c:pt>
                <c:pt idx="9">
                  <c:v>Esmolagem</c:v>
                </c:pt>
                <c:pt idx="10">
                  <c:v>Jardinagem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0.0640854472630174</c:v>
                </c:pt>
                <c:pt idx="1">
                  <c:v>0.380507343124167</c:v>
                </c:pt>
                <c:pt idx="2">
                  <c:v>0.0200267022696929</c:v>
                </c:pt>
                <c:pt idx="3">
                  <c:v>0.0507343124165554</c:v>
                </c:pt>
                <c:pt idx="4">
                  <c:v>0.101468624833111</c:v>
                </c:pt>
                <c:pt idx="5">
                  <c:v>0.0160213618157543</c:v>
                </c:pt>
                <c:pt idx="6">
                  <c:v>0.0226969292389853</c:v>
                </c:pt>
                <c:pt idx="7">
                  <c:v>0.0146862483311081</c:v>
                </c:pt>
                <c:pt idx="8">
                  <c:v>0.052069425901202</c:v>
                </c:pt>
                <c:pt idx="9">
                  <c:v>0.246995994659546</c:v>
                </c:pt>
                <c:pt idx="10">
                  <c:v>0.0307076101468625</c:v>
                </c:pt>
              </c:numCache>
            </c:numRef>
          </c:val>
        </c:ser>
        <c:gapWidth val="69"/>
        <c:axId val="47901691"/>
        <c:axId val="14659381"/>
      </c:barChart>
      <c:catAx>
        <c:axId val="47901691"/>
        <c:scaling>
          <c:orientation val="minMax"/>
        </c:scaling>
        <c:axPos val="b"/>
        <c:majorTickMark val="out"/>
        <c:minorTickMark val="none"/>
        <c:tickLblPos val="nextTo"/>
        <c:crossAx val="14659381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14659381"/>
        <c:scaling>
          <c:orientation val="minMax"/>
        </c:scaling>
        <c:delete val="1"/>
        <c:axPos val="l"/>
        <c:majorTickMark val="out"/>
        <c:minorTickMark val="none"/>
        <c:tickLblPos val="none"/>
        <c:crossAx val="47901691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2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d7e4bd"/>
            </a:solidFill>
          </c:spPr>
          <c:explosion val="16"/>
          <c:dPt>
            <c:idx val="0"/>
            <c:spPr>
              <a:solidFill>
                <a:srgbClr val="c3d69b"/>
              </a:solidFill>
            </c:spPr>
          </c:dPt>
          <c:dPt>
            <c:idx val="1"/>
            <c:spPr>
              <a:solidFill>
                <a:srgbClr val="77933c"/>
              </a:solidFill>
            </c:spPr>
          </c:dPt>
          <c:dPt>
            <c:idx val="2"/>
            <c:spPr>
              <a:solidFill>
                <a:srgbClr val="c5d6ac"/>
              </a:solidFill>
            </c:spPr>
          </c:dPt>
          <c:cat>
            <c:strRef>
              <c:f>categories</c:f>
              <c:strCache>
                <c:ptCount val="3"/>
                <c:pt idx="0">
                  <c:v>Outro Município</c:v>
                </c:pt>
                <c:pt idx="1">
                  <c:v>Sempre morou neste município</c:v>
                </c:pt>
                <c:pt idx="2">
                  <c:v>(vazio)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0.567147613762489</c:v>
                </c:pt>
                <c:pt idx="1">
                  <c:v>0.432852386237516</c:v>
                </c:pt>
                <c:pt idx="2">
                  <c:v>0</c:v>
                </c:pt>
              </c:numCache>
            </c:numRef>
          </c:val>
        </c:ser>
        <c:firstSliceAng val="156"/>
      </c:pieChart>
      <c:spPr>
        <a:solidFill>
          <a:srgbClr val="ffffff"/>
        </a:solidFill>
      </c:spPr>
    </c:plotArea>
    <c:plotVisOnly val="1"/>
  </c:chart>
  <c:spPr/>
</c:chartSpace>
</file>

<file path=ppt/charts/chart20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6"/>
                <c:pt idx="0">
                  <c:v>R$ 0,00 a R$ 85,00</c:v>
                </c:pt>
                <c:pt idx="1">
                  <c:v>R$ 85,01 a R$ 170,00</c:v>
                </c:pt>
                <c:pt idx="2">
                  <c:v>R$ 170,01 a R$ 440,00</c:v>
                </c:pt>
                <c:pt idx="3">
                  <c:v>R$ 440,01 a R$ 880,00</c:v>
                </c:pt>
                <c:pt idx="4">
                  <c:v>R$ 880,01 e mais</c:v>
                </c:pt>
                <c:pt idx="5">
                  <c:v>Sem informação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0.204633204633205</c:v>
                </c:pt>
                <c:pt idx="1">
                  <c:v>0.13899613899614</c:v>
                </c:pt>
                <c:pt idx="2">
                  <c:v>0.223938223938224</c:v>
                </c:pt>
                <c:pt idx="3">
                  <c:v>0.167953667953668</c:v>
                </c:pt>
                <c:pt idx="4">
                  <c:v>0.0781853281853282</c:v>
                </c:pt>
                <c:pt idx="5">
                  <c:v>0.186293436293438</c:v>
                </c:pt>
              </c:numCache>
            </c:numRef>
          </c:val>
        </c:ser>
        <c:gapWidth val="150"/>
        <c:axId val="12318386"/>
        <c:axId val="69256953"/>
      </c:barChart>
      <c:catAx>
        <c:axId val="12318386"/>
        <c:scaling>
          <c:orientation val="minMax"/>
        </c:scaling>
        <c:axPos val="b"/>
        <c:majorTickMark val="out"/>
        <c:minorTickMark val="none"/>
        <c:tickLblPos val="nextTo"/>
        <c:crossAx val="69256953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69256953"/>
        <c:scaling>
          <c:orientation val="minMax"/>
          <c:max val="0.5"/>
        </c:scaling>
        <c:delete val="1"/>
        <c:axPos val="l"/>
        <c:majorTickMark val="out"/>
        <c:minorTickMark val="none"/>
        <c:tickLblPos val="none"/>
        <c:crossAx val="12318386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2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9"/>
                <c:pt idx="0">
                  <c:v>Centro POP</c:v>
                </c:pt>
                <c:pt idx="1">
                  <c:v>Casa de Passagem</c:v>
                </c:pt>
                <c:pt idx="2">
                  <c:v>Consultório na Rua</c:v>
                </c:pt>
                <c:pt idx="3">
                  <c:v>CREAS</c:v>
                </c:pt>
                <c:pt idx="4">
                  <c:v>UAI</c:v>
                </c:pt>
                <c:pt idx="5">
                  <c:v>CRAS</c:v>
                </c:pt>
                <c:pt idx="6">
                  <c:v>Casa de Passagem Feminina</c:v>
                </c:pt>
                <c:pt idx="7">
                  <c:v>Casa da Acolhida e do Regresso</c:v>
                </c:pt>
                <c:pt idx="8">
                  <c:v>Intervidas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0.330168005843684</c:v>
                </c:pt>
                <c:pt idx="1">
                  <c:v>0.296566837107379</c:v>
                </c:pt>
                <c:pt idx="2">
                  <c:v>0.245434623813002</c:v>
                </c:pt>
                <c:pt idx="3">
                  <c:v>0.205259313367423</c:v>
                </c:pt>
                <c:pt idx="4">
                  <c:v>0.108838568298027</c:v>
                </c:pt>
                <c:pt idx="5">
                  <c:v>0.0803506208911615</c:v>
                </c:pt>
                <c:pt idx="6">
                  <c:v>0.033601168736304</c:v>
                </c:pt>
                <c:pt idx="7">
                  <c:v>0.0270270270270272</c:v>
                </c:pt>
                <c:pt idx="8">
                  <c:v>0.0029218407596786</c:v>
                </c:pt>
              </c:numCache>
            </c:numRef>
          </c:val>
        </c:ser>
        <c:gapWidth val="46"/>
        <c:axId val="55557093"/>
        <c:axId val="22944160"/>
      </c:barChart>
      <c:catAx>
        <c:axId val="55557093"/>
        <c:scaling>
          <c:orientation val="maxMin"/>
        </c:scaling>
        <c:axPos val="b"/>
        <c:majorTickMark val="out"/>
        <c:minorTickMark val="none"/>
        <c:tickLblPos val="nextTo"/>
        <c:crossAx val="22944160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22944160"/>
        <c:scaling>
          <c:orientation val="minMax"/>
          <c:max val="0.5"/>
        </c:scaling>
        <c:delete val="1"/>
        <c:axPos val="l"/>
        <c:majorTickMark val="out"/>
        <c:minorTickMark val="none"/>
        <c:tickLblPos val="none"/>
        <c:crossAx val="55557093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22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9bbb59"/>
            </a:solidFill>
          </c:spPr>
          <c:explosion val="0"/>
          <c:dPt>
            <c:idx val="0"/>
            <c:spPr>
              <a:solidFill>
                <a:srgbClr val="809b49"/>
              </a:solidFill>
            </c:spPr>
          </c:dPt>
          <c:dPt>
            <c:idx val="1"/>
            <c:spPr>
              <a:solidFill>
                <a:srgbClr val="9bbb59"/>
              </a:solidFill>
            </c:spPr>
          </c:dPt>
          <c:dPt>
            <c:idx val="2"/>
            <c:spPr>
              <a:solidFill>
                <a:srgbClr val="c5d6ac"/>
              </a:solidFill>
            </c:spPr>
          </c:dPt>
          <c:cat>
            <c:strRef>
              <c:f>categories</c:f>
              <c:strCache>
                <c:ptCount val="3"/>
                <c:pt idx="0">
                  <c:v>Não</c:v>
                </c:pt>
                <c:pt idx="1">
                  <c:v>Não sabe/não informou</c:v>
                </c:pt>
                <c:pt idx="2">
                  <c:v>Sim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0.49562363238512</c:v>
                </c:pt>
                <c:pt idx="1">
                  <c:v>0.025164113785558</c:v>
                </c:pt>
                <c:pt idx="2">
                  <c:v>0.479212253829322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plotVisOnly val="1"/>
  </c:chart>
  <c:spPr/>
</c:chartSpace>
</file>

<file path=ppt/charts/chart23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17"/>
                <c:pt idx="0">
                  <c:v>Dependência química</c:v>
                </c:pt>
                <c:pt idx="1">
                  <c:v>Álcool</c:v>
                </c:pt>
                <c:pt idx="2">
                  <c:v>Psiquiátrica</c:v>
                </c:pt>
                <c:pt idx="3">
                  <c:v>Nos dentes</c:v>
                </c:pt>
                <c:pt idx="4">
                  <c:v>Deficiência Física</c:v>
                </c:pt>
                <c:pt idx="5">
                  <c:v>Pressão alta</c:v>
                </c:pt>
                <c:pt idx="6">
                  <c:v>HIV / AIDS</c:v>
                </c:pt>
                <c:pt idx="7">
                  <c:v>Doenças respiratórias / Asma</c:v>
                </c:pt>
                <c:pt idx="8">
                  <c:v>Psicológica</c:v>
                </c:pt>
                <c:pt idx="9">
                  <c:v>Hepatite</c:v>
                </c:pt>
                <c:pt idx="10">
                  <c:v>Diabetes</c:v>
                </c:pt>
                <c:pt idx="11">
                  <c:v>Doenças de pele</c:v>
                </c:pt>
                <c:pt idx="12">
                  <c:v>Tuberculose</c:v>
                </c:pt>
                <c:pt idx="13">
                  <c:v>Doença cardíaca / Sofre do coração</c:v>
                </c:pt>
                <c:pt idx="14">
                  <c:v>DST</c:v>
                </c:pt>
                <c:pt idx="15">
                  <c:v>Não quero relatar</c:v>
                </c:pt>
                <c:pt idx="16">
                  <c:v>Outro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7"/>
                <c:pt idx="0">
                  <c:v>0.291916167664674</c:v>
                </c:pt>
                <c:pt idx="1">
                  <c:v>0.285928143712576</c:v>
                </c:pt>
                <c:pt idx="2">
                  <c:v>0.0793413173652695</c:v>
                </c:pt>
                <c:pt idx="3">
                  <c:v>0.0598802395209583</c:v>
                </c:pt>
                <c:pt idx="4">
                  <c:v>0.0449101796407186</c:v>
                </c:pt>
                <c:pt idx="5">
                  <c:v>0.0434131736526946</c:v>
                </c:pt>
                <c:pt idx="6">
                  <c:v>0.0359281437125749</c:v>
                </c:pt>
                <c:pt idx="7">
                  <c:v>0.032934131736527</c:v>
                </c:pt>
                <c:pt idx="8">
                  <c:v>0.0299401197604792</c:v>
                </c:pt>
                <c:pt idx="9">
                  <c:v>0.0239520958083832</c:v>
                </c:pt>
                <c:pt idx="10">
                  <c:v>0.0209580838323352</c:v>
                </c:pt>
                <c:pt idx="11">
                  <c:v>0.0164670658682636</c:v>
                </c:pt>
                <c:pt idx="12">
                  <c:v>0.0164670658682636</c:v>
                </c:pt>
                <c:pt idx="13">
                  <c:v>0.0104790419161677</c:v>
                </c:pt>
                <c:pt idx="14">
                  <c:v>0.00748502994011979</c:v>
                </c:pt>
                <c:pt idx="15">
                  <c:v>0.0284431137724553</c:v>
                </c:pt>
                <c:pt idx="16">
                  <c:v>0.187125748502995</c:v>
                </c:pt>
              </c:numCache>
            </c:numRef>
          </c:val>
        </c:ser>
        <c:gapWidth val="41"/>
        <c:axId val="72287518"/>
        <c:axId val="60703398"/>
      </c:barChart>
      <c:catAx>
        <c:axId val="72287518"/>
        <c:scaling>
          <c:orientation val="maxMin"/>
        </c:scaling>
        <c:axPos val="b"/>
        <c:majorTickMark val="out"/>
        <c:minorTickMark val="none"/>
        <c:tickLblPos val="nextTo"/>
        <c:crossAx val="60703398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60703398"/>
        <c:scaling>
          <c:orientation val="minMax"/>
          <c:max val="0.5"/>
        </c:scaling>
        <c:delete val="1"/>
        <c:axPos val="l"/>
        <c:majorTickMark val="out"/>
        <c:minorTickMark val="none"/>
        <c:tickLblPos val="none"/>
        <c:crossAx val="72287518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24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7"/>
                <c:pt idx="0">
                  <c:v>Violência física</c:v>
                </c:pt>
                <c:pt idx="1">
                  <c:v>Violência Psicológica</c:v>
                </c:pt>
                <c:pt idx="2">
                  <c:v>Negligência ou abandono</c:v>
                </c:pt>
                <c:pt idx="3">
                  <c:v>Discriminação em decorrência da raça/etnia</c:v>
                </c:pt>
                <c:pt idx="4">
                  <c:v>Abuso sexual / Violência Sexual</c:v>
                </c:pt>
                <c:pt idx="5">
                  <c:v>Discriminação em decorrência da orientação sexual</c:v>
                </c:pt>
                <c:pt idx="6">
                  <c:v>Exploração sexual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0.570605187319888</c:v>
                </c:pt>
                <c:pt idx="1">
                  <c:v>0.253602305475504</c:v>
                </c:pt>
                <c:pt idx="2">
                  <c:v>0.069164265129683</c:v>
                </c:pt>
                <c:pt idx="3">
                  <c:v>0.0547550432276657</c:v>
                </c:pt>
                <c:pt idx="4">
                  <c:v>0.0345821325648415</c:v>
                </c:pt>
                <c:pt idx="5">
                  <c:v>0.0144092219020173</c:v>
                </c:pt>
                <c:pt idx="6">
                  <c:v>0.00288184438040346</c:v>
                </c:pt>
              </c:numCache>
            </c:numRef>
          </c:val>
        </c:ser>
        <c:gapWidth val="41"/>
        <c:axId val="32547432"/>
        <c:axId val="685692"/>
      </c:barChart>
      <c:catAx>
        <c:axId val="32547432"/>
        <c:scaling>
          <c:orientation val="maxMin"/>
        </c:scaling>
        <c:axPos val="b"/>
        <c:majorTickMark val="out"/>
        <c:minorTickMark val="none"/>
        <c:tickLblPos val="nextTo"/>
        <c:crossAx val="685692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685692"/>
        <c:scaling>
          <c:orientation val="minMax"/>
          <c:max val="1"/>
        </c:scaling>
        <c:delete val="1"/>
        <c:axPos val="l"/>
        <c:majorTickMark val="out"/>
        <c:minorTickMark val="none"/>
        <c:tickLblPos val="none"/>
        <c:crossAx val="32547432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25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9bbb59"/>
            </a:solidFill>
          </c:spPr>
          <c:explosion val="0"/>
          <c:dPt>
            <c:idx val="0"/>
            <c:spPr>
              <a:solidFill>
                <a:srgbClr val="8aa64f"/>
              </a:solidFill>
            </c:spPr>
          </c:dPt>
          <c:dPt>
            <c:idx val="1"/>
            <c:spPr>
              <a:solidFill>
                <a:srgbClr val="b8cd97"/>
              </a:solidFill>
            </c:spPr>
          </c:dPt>
          <c:cat>
            <c:strRef>
              <c:f>categories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0.674860335195533</c:v>
                </c:pt>
                <c:pt idx="1">
                  <c:v>0.325139664804471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plotVisOnly val="1"/>
  </c:chart>
  <c:spPr/>
</c:chartSpace>
</file>

<file path=ppt/charts/chart26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4"/>
                <c:pt idx="0">
                  <c:v>Família</c:v>
                </c:pt>
                <c:pt idx="1">
                  <c:v>Comunidade</c:v>
                </c:pt>
                <c:pt idx="2">
                  <c:v>Comerciantes</c:v>
                </c:pt>
                <c:pt idx="3">
                  <c:v>Órgão público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0.124137931034483</c:v>
                </c:pt>
                <c:pt idx="1">
                  <c:v>0.627586206896552</c:v>
                </c:pt>
                <c:pt idx="2">
                  <c:v>0.0517241379310345</c:v>
                </c:pt>
                <c:pt idx="3">
                  <c:v>0.196551724137931</c:v>
                </c:pt>
              </c:numCache>
            </c:numRef>
          </c:val>
        </c:ser>
        <c:gapWidth val="150"/>
        <c:axId val="13679271"/>
        <c:axId val="23180306"/>
      </c:barChart>
      <c:catAx>
        <c:axId val="13679271"/>
        <c:scaling>
          <c:orientation val="minMax"/>
        </c:scaling>
        <c:axPos val="b"/>
        <c:majorTickMark val="out"/>
        <c:minorTickMark val="none"/>
        <c:tickLblPos val="nextTo"/>
        <c:crossAx val="23180306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23180306"/>
        <c:scaling>
          <c:orientation val="minMax"/>
          <c:max val="1"/>
        </c:scaling>
        <c:delete val="1"/>
        <c:axPos val="l"/>
        <c:majorTickMark val="out"/>
        <c:minorTickMark val="none"/>
        <c:tickLblPos val="none"/>
        <c:crossAx val="13679271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27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9bbb59"/>
            </a:solidFill>
          </c:spPr>
          <c:explosion val="0"/>
          <c:dPt>
            <c:idx val="0"/>
            <c:spPr>
              <a:solidFill>
                <a:srgbClr val="8aa64f"/>
              </a:solidFill>
            </c:spPr>
          </c:dPt>
          <c:dPt>
            <c:idx val="1"/>
            <c:spPr>
              <a:solidFill>
                <a:srgbClr val="b8cd97"/>
              </a:solidFill>
            </c:spPr>
          </c:dPt>
          <c:cat>
            <c:strRef>
              <c:f>categories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0.961581920903955</c:v>
                </c:pt>
                <c:pt idx="1">
                  <c:v>0.0384180790960452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plotVisOnly val="1"/>
  </c:chart>
  <c:spPr/>
</c:chartSpace>
</file>

<file path=ppt/charts/chart3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9bbb59"/>
            </a:solidFill>
          </c:spPr>
          <c:explosion val="0"/>
          <c:dPt>
            <c:idx val="0"/>
            <c:spPr>
              <a:solidFill>
                <a:srgbClr val="8aa64f"/>
              </a:solidFill>
            </c:spPr>
          </c:dPt>
          <c:dPt>
            <c:idx val="1"/>
            <c:spPr>
              <a:solidFill>
                <a:srgbClr val="b8cd97"/>
              </a:solidFill>
            </c:spPr>
          </c:dPt>
          <c:cat>
            <c:strRef>
              <c:f>categories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0.885462555066076</c:v>
                </c:pt>
                <c:pt idx="1">
                  <c:v>0.114537444933921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plotVisOnly val="1"/>
  </c:chart>
  <c:spPr/>
</c:chartSpace>
</file>

<file path=ppt/charts/chart4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7"/>
                <c:pt idx="0">
                  <c:v>18 a 20 anos</c:v>
                </c:pt>
                <c:pt idx="1">
                  <c:v>21 a 24 anos</c:v>
                </c:pt>
                <c:pt idx="2">
                  <c:v>25 a 44 anos</c:v>
                </c:pt>
                <c:pt idx="3">
                  <c:v>45 a 59 anos</c:v>
                </c:pt>
                <c:pt idx="4">
                  <c:v>60 a 64 anos</c:v>
                </c:pt>
                <c:pt idx="5">
                  <c:v>65 ou mais</c:v>
                </c:pt>
                <c:pt idx="6">
                  <c:v>Não informou/ não respondeu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0.0202702702702705</c:v>
                </c:pt>
                <c:pt idx="1">
                  <c:v>0.0646718146718147</c:v>
                </c:pt>
                <c:pt idx="2">
                  <c:v>0.521235521235521</c:v>
                </c:pt>
                <c:pt idx="3">
                  <c:v>0.235521235521237</c:v>
                </c:pt>
                <c:pt idx="4">
                  <c:v>0.0193050193050194</c:v>
                </c:pt>
                <c:pt idx="5">
                  <c:v>0.0115830115830116</c:v>
                </c:pt>
                <c:pt idx="6">
                  <c:v>0.127413127413127</c:v>
                </c:pt>
              </c:numCache>
            </c:numRef>
          </c:val>
        </c:ser>
        <c:gapWidth val="52"/>
        <c:axId val="38116521"/>
        <c:axId val="9225463"/>
      </c:barChart>
      <c:catAx>
        <c:axId val="38116521"/>
        <c:scaling>
          <c:orientation val="maxMin"/>
        </c:scaling>
        <c:axPos val="b"/>
        <c:majorTickMark val="out"/>
        <c:minorTickMark val="none"/>
        <c:tickLblPos val="nextTo"/>
        <c:crossAx val="9225463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9225463"/>
        <c:scaling>
          <c:orientation val="minMax"/>
        </c:scaling>
        <c:delete val="1"/>
        <c:axPos val="l"/>
        <c:majorTickMark val="out"/>
        <c:minorTickMark val="none"/>
        <c:tickLblPos val="none"/>
        <c:crossAx val="38116521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5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5"/>
                <c:pt idx="0">
                  <c:v>Amarela</c:v>
                </c:pt>
                <c:pt idx="1">
                  <c:v>Branca</c:v>
                </c:pt>
                <c:pt idx="2">
                  <c:v>Indígena</c:v>
                </c:pt>
                <c:pt idx="3">
                  <c:v>Parda</c:v>
                </c:pt>
                <c:pt idx="4">
                  <c:v>Negra/preta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0.00770925110132165</c:v>
                </c:pt>
                <c:pt idx="1">
                  <c:v>0.487885462555068</c:v>
                </c:pt>
                <c:pt idx="2">
                  <c:v>0.0187224669603524</c:v>
                </c:pt>
                <c:pt idx="3">
                  <c:v>0.345814977973571</c:v>
                </c:pt>
                <c:pt idx="4">
                  <c:v>0.139867841409692</c:v>
                </c:pt>
              </c:numCache>
            </c:numRef>
          </c:val>
        </c:ser>
        <c:gapWidth val="100"/>
        <c:axId val="67153381"/>
        <c:axId val="32348330"/>
      </c:barChart>
      <c:catAx>
        <c:axId val="67153381"/>
        <c:scaling>
          <c:orientation val="minMax"/>
        </c:scaling>
        <c:axPos val="b"/>
        <c:majorTickMark val="out"/>
        <c:minorTickMark val="none"/>
        <c:tickLblPos val="nextTo"/>
        <c:crossAx val="32348330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32348330"/>
        <c:scaling>
          <c:orientation val="minMax"/>
          <c:max val="1"/>
        </c:scaling>
        <c:delete val="1"/>
        <c:axPos val="l"/>
        <c:majorTickMark val="out"/>
        <c:minorTickMark val="none"/>
        <c:tickLblPos val="none"/>
        <c:crossAx val="67153381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6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9bbb59"/>
            </a:solidFill>
          </c:spPr>
          <c:explosion val="6"/>
          <c:dPt>
            <c:idx val="0"/>
            <c:spPr>
              <a:solidFill>
                <a:srgbClr val="809b49"/>
              </a:solidFill>
            </c:spPr>
          </c:dPt>
          <c:dPt>
            <c:idx val="1"/>
            <c:spPr>
              <a:solidFill>
                <a:srgbClr val="9bbb59"/>
              </a:solidFill>
            </c:spPr>
          </c:dPt>
          <c:dPt>
            <c:idx val="2"/>
            <c:spPr>
              <a:solidFill>
                <a:srgbClr val="c5d6ac"/>
              </a:solidFill>
            </c:spPr>
          </c:dPt>
          <c:cat>
            <c:strRef>
              <c:f>categories</c:f>
              <c:strCache>
                <c:ptCount val="3"/>
                <c:pt idx="0">
                  <c:v>Apenas escrever o nome</c:v>
                </c:pt>
                <c:pt idx="1">
                  <c:v>Não</c:v>
                </c:pt>
                <c:pt idx="2">
                  <c:v>Sim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0.0375275938189845</c:v>
                </c:pt>
                <c:pt idx="1">
                  <c:v>0.0485651214128035</c:v>
                </c:pt>
                <c:pt idx="2">
                  <c:v>0.913907284768212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plotVisOnly val="1"/>
  </c:chart>
  <c:spPr/>
</c:chartSpace>
</file>

<file path=ppt/charts/chart7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9bbb59"/>
            </a:solidFill>
          </c:spPr>
          <c:explosion val="12"/>
          <c:dPt>
            <c:idx val="0"/>
            <c:spPr>
              <a:solidFill>
                <a:srgbClr val="809b49"/>
              </a:solidFill>
            </c:spPr>
          </c:dPt>
          <c:dPt>
            <c:idx val="1"/>
            <c:spPr>
              <a:solidFill>
                <a:srgbClr val="9bbb59"/>
              </a:solidFill>
            </c:spPr>
          </c:dPt>
          <c:dPt>
            <c:idx val="2"/>
            <c:spPr>
              <a:solidFill>
                <a:srgbClr val="c5d6ac"/>
              </a:solidFill>
            </c:spPr>
          </c:dPt>
          <c:cat>
            <c:strRef>
              <c:f>categories</c:f>
              <c:strCache>
                <c:ptCount val="3"/>
                <c:pt idx="0">
                  <c:v>Não</c:v>
                </c:pt>
                <c:pt idx="1">
                  <c:v>Sim. Escola Especial</c:v>
                </c:pt>
                <c:pt idx="2">
                  <c:v>Sim. Escola Regular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0.0542035398230091</c:v>
                </c:pt>
                <c:pt idx="1">
                  <c:v>0.00553097345132744</c:v>
                </c:pt>
                <c:pt idx="2">
                  <c:v>0.943</c:v>
                </c:pt>
              </c:numCache>
            </c:numRef>
          </c:val>
        </c:ser>
        <c:firstSliceAng val="0"/>
      </c:pieChart>
      <c:spPr>
        <a:solidFill>
          <a:srgbClr val="ffffff"/>
        </a:solidFill>
      </c:spPr>
    </c:plotArea>
    <c:plotVisOnly val="1"/>
  </c:chart>
  <c:spPr/>
</c:chartSpace>
</file>

<file path=ppt/charts/chart8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8"/>
                <c:pt idx="0">
                  <c:v>Ensino fundamental incompleto</c:v>
                </c:pt>
                <c:pt idx="1">
                  <c:v>Ensino fundamental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Ensino Superior incompleto</c:v>
                </c:pt>
                <c:pt idx="5">
                  <c:v>Ensino Superior completo</c:v>
                </c:pt>
                <c:pt idx="6">
                  <c:v>Ensino médio EJA (supletivo)</c:v>
                </c:pt>
                <c:pt idx="7">
                  <c:v>Pós-Graduação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0.603267211201867</c:v>
                </c:pt>
                <c:pt idx="1">
                  <c:v>0.127187864644107</c:v>
                </c:pt>
                <c:pt idx="2">
                  <c:v>0.0945157526254377</c:v>
                </c:pt>
                <c:pt idx="3">
                  <c:v>0.143523920653442</c:v>
                </c:pt>
                <c:pt idx="4">
                  <c:v>0.0198366394399067</c:v>
                </c:pt>
                <c:pt idx="5">
                  <c:v>0.00700116686114355</c:v>
                </c:pt>
                <c:pt idx="6">
                  <c:v>0.00233372228704784</c:v>
                </c:pt>
                <c:pt idx="7">
                  <c:v>0.00233372228704784</c:v>
                </c:pt>
              </c:numCache>
            </c:numRef>
          </c:val>
        </c:ser>
        <c:gapWidth val="65"/>
        <c:axId val="5619781"/>
        <c:axId val="81208264"/>
      </c:barChart>
      <c:catAx>
        <c:axId val="5619781"/>
        <c:scaling>
          <c:orientation val="maxMin"/>
        </c:scaling>
        <c:axPos val="b"/>
        <c:majorTickMark val="out"/>
        <c:minorTickMark val="none"/>
        <c:tickLblPos val="nextTo"/>
        <c:crossAx val="81208264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81208264"/>
        <c:scaling>
          <c:orientation val="minMax"/>
          <c:max val="1"/>
        </c:scaling>
        <c:delete val="1"/>
        <c:axPos val="l"/>
        <c:majorTickMark val="out"/>
        <c:minorTickMark val="none"/>
        <c:tickLblPos val="none"/>
        <c:crossAx val="5619781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charts/chart9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77933c"/>
            </a:solidFill>
          </c:spPr>
          <c:cat>
            <c:strRef>
              <c:f>categories</c:f>
              <c:strCache>
                <c:ptCount val="9"/>
                <c:pt idx="0">
                  <c:v>Alcool</c:v>
                </c:pt>
                <c:pt idx="1">
                  <c:v>Drogas</c:v>
                </c:pt>
                <c:pt idx="2">
                  <c:v>Conflitos familiares</c:v>
                </c:pt>
                <c:pt idx="3">
                  <c:v>Desemprego</c:v>
                </c:pt>
                <c:pt idx="4">
                  <c:v>Perda de Moradia</c:v>
                </c:pt>
                <c:pt idx="5">
                  <c:v>Decepção amorosa</c:v>
                </c:pt>
                <c:pt idx="6">
                  <c:v>Preferência/por opção</c:v>
                </c:pt>
                <c:pt idx="7">
                  <c:v>Ameaça/violência</c:v>
                </c:pt>
                <c:pt idx="8">
                  <c:v>Não quer responder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0.427606177606178</c:v>
                </c:pt>
                <c:pt idx="1">
                  <c:v>0.427606177606178</c:v>
                </c:pt>
                <c:pt idx="2">
                  <c:v>0.377413127413127</c:v>
                </c:pt>
                <c:pt idx="3">
                  <c:v>0.230694980694981</c:v>
                </c:pt>
                <c:pt idx="4">
                  <c:v>0.185328185328185</c:v>
                </c:pt>
                <c:pt idx="5">
                  <c:v>0.164092664092664</c:v>
                </c:pt>
                <c:pt idx="6">
                  <c:v>0.145752895752897</c:v>
                </c:pt>
                <c:pt idx="7">
                  <c:v>0.137065637065637</c:v>
                </c:pt>
                <c:pt idx="8">
                  <c:v>0.13899613899614</c:v>
                </c:pt>
              </c:numCache>
            </c:numRef>
          </c:val>
        </c:ser>
        <c:gapWidth val="75"/>
        <c:axId val="46904956"/>
        <c:axId val="75084476"/>
      </c:barChart>
      <c:catAx>
        <c:axId val="46904956"/>
        <c:scaling>
          <c:orientation val="maxMin"/>
        </c:scaling>
        <c:axPos val="b"/>
        <c:majorTickMark val="out"/>
        <c:minorTickMark val="none"/>
        <c:tickLblPos val="nextTo"/>
        <c:crossAx val="75084476"/>
        <c:crossesAt val="0"/>
        <c:lblAlgn val="ctr"/>
        <c:auto val="1"/>
        <c:lblOffset val="100"/>
        <c:spPr>
          <a:ln w="9360">
            <a:solidFill>
              <a:srgbClr val="878787"/>
            </a:solidFill>
            <a:round/>
          </a:ln>
        </c:spPr>
      </c:catAx>
      <c:valAx>
        <c:axId val="75084476"/>
        <c:scaling>
          <c:orientation val="minMax"/>
        </c:scaling>
        <c:delete val="1"/>
        <c:axPos val="l"/>
        <c:majorTickMark val="out"/>
        <c:minorTickMark val="none"/>
        <c:tickLblPos val="none"/>
        <c:crossAx val="46904956"/>
        <c:crossesAt val="0"/>
        <c:spPr>
          <a:ln w="9360">
            <a:solidFill>
              <a:srgbClr val="878787"/>
            </a:solidFill>
            <a:round/>
          </a:ln>
        </c:spPr>
      </c:valAx>
      <c:spPr>
        <a:solidFill>
          <a:srgbClr val="ffffff"/>
        </a:solidFill>
      </c:spPr>
    </c:plotArea>
    <c:plotVisOnly val="1"/>
  </c:chart>
  <c:spPr/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&lt;cabeçalho&gt;</a:t>
            </a:r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pt-BR"/>
              <a:t>&lt;rodapé&gt;</a:t>
            </a:r>
            <a:endParaRPr/>
          </a:p>
        </p:txBody>
      </p:sp>
      <p:sp>
        <p:nvSpPr>
          <p:cNvPr id="179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51F1D181-81F1-41A1-8131-51B151817100}" type="slidenum">
              <a:rPr lang="pt-BR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7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710101-0131-41A1-9141-31C1A1E161C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0960"/>
            <a:ext cx="9143640" cy="6968880"/>
          </a:xfrm>
          <a:prstGeom prst="rect">
            <a:avLst/>
          </a:prstGeom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60" y="6115320"/>
            <a:ext cx="9144360" cy="742320"/>
          </a:xfrm>
          <a:prstGeom prst="rect">
            <a:avLst/>
          </a:prstGeom>
        </p:spPr>
      </p:pic>
      <p:sp>
        <p:nvSpPr>
          <p:cNvPr id="36" name="CustomShape 1"/>
          <p:cNvSpPr/>
          <p:nvPr/>
        </p:nvSpPr>
        <p:spPr>
          <a:xfrm>
            <a:off x="1331640" y="5800680"/>
            <a:ext cx="3766680" cy="601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a6a6a6"/>
                </a:solidFill>
                <a:latin typeface="Calibri"/>
              </a:rPr>
              <a:t>PESQUISA MUNICIPAL SOBRE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a6a6a6"/>
                </a:solidFill>
                <a:latin typeface="Calibri"/>
              </a:rPr>
              <a:t>A POPULAÇÃO EM SITUAÇÃO DE RUA</a:t>
            </a:r>
            <a:endParaRPr/>
          </a:p>
        </p:txBody>
      </p:sp>
      <p:pic>
        <p:nvPicPr>
          <p:cNvPr descr="" id="3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17200" y="5732280"/>
            <a:ext cx="514080" cy="656640"/>
          </a:xfrm>
          <a:prstGeom prst="rect">
            <a:avLst/>
          </a:prstGeom>
        </p:spPr>
      </p:pic>
      <p:sp>
        <p:nvSpPr>
          <p:cNvPr id="38" name="Line 2"/>
          <p:cNvSpPr/>
          <p:nvPr/>
        </p:nvSpPr>
        <p:spPr>
          <a:xfrm>
            <a:off x="1331640" y="5732280"/>
            <a:ext cx="0" cy="65700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sp>
        <p:nvSpPr>
          <p:cNvPr id="3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/>
          <a:p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chart" Target="../charts/chart7.xml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chart" Target="../charts/chart10.xml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chart" Target="../charts/chart12.xml"/><Relationship Id="rId2" Type="http://schemas.openxmlformats.org/officeDocument/2006/relationships/chart" Target="../charts/chart13.xml"/><Relationship Id="rId3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chart" Target="../charts/chart14.xml"/><Relationship Id="rId2" Type="http://schemas.openxmlformats.org/officeDocument/2006/relationships/chart" Target="../charts/chart15.xml"/><Relationship Id="rId3" Type="http://schemas.openxmlformats.org/officeDocument/2006/relationships/image" Target="../media/image15.wmf"/><Relationship Id="rId4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chart" Target="../charts/chart16.xml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chart" Target="../charts/chart17.xml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chart" Target="../charts/chart18.xml"/><Relationship Id="rId2" Type="http://schemas.openxmlformats.org/officeDocument/2006/relationships/chart" Target="../charts/chart19.xml"/><Relationship Id="rId3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chart" Target="../charts/chart20.xml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chart" Target="../charts/chart21.xml"/><Relationship Id="rId2" Type="http://schemas.openxmlformats.org/officeDocument/2006/relationships/chart" Target="../charts/chart22.xml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chart" Target="../charts/chart23.xml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chart" Target="../charts/chart24.xml"/><Relationship Id="rId2" Type="http://schemas.openxmlformats.org/officeDocument/2006/relationships/chart" Target="../charts/chart25.xml"/><Relationship Id="rId3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chart" Target="../charts/chart26.xml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chart" Target="../charts/chart27.xml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267640" y="3500280"/>
            <a:ext cx="6876000" cy="2854440"/>
          </a:xfrm>
          <a:prstGeom prst="rect">
            <a:avLst/>
          </a:prstGeom>
          <a:solidFill>
            <a:srgbClr val="77933c"/>
          </a:solidFill>
        </p:spPr>
      </p:sp>
      <p:sp>
        <p:nvSpPr>
          <p:cNvPr id="181" name="CustomShape 2"/>
          <p:cNvSpPr/>
          <p:nvPr/>
        </p:nvSpPr>
        <p:spPr>
          <a:xfrm>
            <a:off x="2286000" y="3286080"/>
            <a:ext cx="6476040" cy="14688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pt-BR" sz="3200">
                <a:solidFill>
                  <a:srgbClr val="ffffff"/>
                </a:solidFill>
                <a:latin typeface="Calibri"/>
              </a:rPr>
              <a:t>Acolhimento Institucional para População em Situação de Rua</a:t>
            </a:r>
            <a:endParaRPr/>
          </a:p>
        </p:txBody>
      </p:sp>
      <p:sp>
        <p:nvSpPr>
          <p:cNvPr id="182" name="CustomShape 3"/>
          <p:cNvSpPr/>
          <p:nvPr/>
        </p:nvSpPr>
        <p:spPr>
          <a:xfrm>
            <a:off x="2743920" y="4929120"/>
            <a:ext cx="6399720" cy="142848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alibri"/>
              </a:rPr>
              <a:t>Renata Mareziuzek dos Santos</a:t>
            </a:r>
            <a:endParaRPr/>
          </a:p>
          <a:p>
            <a:pPr algn="r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alibri"/>
              </a:rPr>
              <a:t>Diretoria de Gestão do SUAS</a:t>
            </a:r>
            <a:endParaRPr/>
          </a:p>
          <a:p>
            <a:pPr algn="r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alibri"/>
              </a:rPr>
              <a:t>Fundação de Ação Social</a:t>
            </a:r>
            <a:endParaRPr/>
          </a:p>
          <a:p>
            <a:pPr algn="r">
              <a:lnSpc>
                <a:spcPct val="100000"/>
              </a:lnSpc>
            </a:pPr>
            <a:r>
              <a:rPr lang="pt-BR" sz="2000">
                <a:solidFill>
                  <a:srgbClr val="ffffff"/>
                </a:solidFill>
                <a:latin typeface="Calibri"/>
              </a:rPr>
              <a:t>24/03/2017</a:t>
            </a:r>
            <a:endParaRPr/>
          </a:p>
        </p:txBody>
      </p:sp>
      <p:pic>
        <p:nvPicPr>
          <p:cNvPr descr="" id="1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83640" y="5409000"/>
            <a:ext cx="531360" cy="7920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SERVIÇO DE ACOLHIMENTO INSTITUCIONAL</a:t>
            </a: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642960" y="1500120"/>
            <a:ext cx="7500600" cy="31071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Condições e Formas de Acesso: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Por encaminhamento de agentes institucionais de Serviço Especializado em Abordagem Social;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Por encaminhamentos do CREAS ou demais serviços socioassistenciais, de outras políticas públicas setoriais e de defesa de direitos;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Demanda espontânea.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28760" y="28584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SERVIÇO DE ACOLHIMENTO INSTITUCIONAL EM REPÚBLICAS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714240" y="1785960"/>
            <a:ext cx="7500600" cy="47530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Serviço que oferece proteção, apoio e moradia subsidiada a grupo de pessoas maiores de 18 anos em estado de abandono, situação de vulnerabilidade e risco pessoal e social, com vínculos familiares rompidos ou extremamente fragilizados e sem condições de moradia e autossustentação.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O atendimento deve  apoiar a construção e fortalecimento de vínculos comunitários, a integração e participação social e o desenvolvimento da autonomia das pessoas atendidas. O serviço deve ser desenvolvido em sistema de autogestão ou cogestão, possibilitando gradual autonomia e independência de seus moradores. Deve contar com equipe técnica de referência para contribuir com a gestão coletiva da moradia (administração financeira e funcionamento) e para acompanhamento psicossocial dos usuários e encaminhamento para outros serviços, programas e benefícios da rede social e das demais políticas públicas.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SERVIÇO DE ACOLHIMENTO INSTITUCIONAL EM REPÚBLICAS</a:t>
            </a:r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714240" y="1785960"/>
            <a:ext cx="7500600" cy="25585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Para Adultos em Processo de Saída das Ruas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Destinada a pessoas adultas com vivência de rua em fase de reinserção social, que estejam em processo de reestabelecimento dos vínculos sociais e construção de autonomia. Possui tempo de permanência limitado, podendo ser reavaliado e prorrogado em função do projeto individual formulado em conjunto com o profissional de referência.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2800"/>
              <a:t>EQUIPES DE REFERÊNCIA – NOB RH/SUAS</a:t>
            </a:r>
            <a:endParaRPr/>
          </a:p>
        </p:txBody>
      </p:sp>
      <p:pic>
        <p:nvPicPr>
          <p:cNvPr descr="" id="208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1071720"/>
            <a:ext cx="8072280" cy="55944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14292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2800"/>
              <a:t>EIXOS NORTEADORES DA ATENÇÃO OFERTADA </a:t>
            </a:r>
            <a:r>
              <a:rPr b="1" lang="pt-BR" sz="2800"/>
              <a:t>
</a:t>
            </a:r>
            <a:endParaRPr/>
          </a:p>
        </p:txBody>
      </p:sp>
      <p:sp>
        <p:nvSpPr>
          <p:cNvPr id="210" name="CustomShape 2"/>
          <p:cNvSpPr/>
          <p:nvPr/>
        </p:nvSpPr>
        <p:spPr>
          <a:xfrm>
            <a:off x="500040" y="1071720"/>
            <a:ext cx="8000640" cy="28173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Calibri"/>
              </a:rPr>
              <a:t>Ética e respeito à dignidade, diversidade e não discriminação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Calibri"/>
              </a:rPr>
              <a:t>Especialização e qualificação no atendimento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Calibri"/>
              </a:rPr>
              <a:t>Acesso a direitos socioassistenciais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Calibri"/>
              </a:rPr>
              <a:t>Mobilização e participação social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Calibri"/>
              </a:rPr>
              <a:t>Trabalho em rede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Calibri"/>
              </a:rPr>
              <a:t>Relação com a cidade e a realidade do território </a:t>
            </a:r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1285920" y="3786120"/>
            <a:ext cx="7500600" cy="2857320"/>
          </a:xfrm>
          <a:prstGeom prst="rect">
            <a:avLst>
              <a:gd fmla="val 16667" name="adj"/>
            </a:avLst>
          </a:prstGeom>
          <a:gradFill>
            <a:gsLst>
              <a:gs pos="0">
                <a:srgbClr val="f4ffe6"/>
              </a:gs>
              <a:gs pos="50000">
                <a:srgbClr val="d9fda6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</p:sp>
      <p:sp>
        <p:nvSpPr>
          <p:cNvPr id="212" name="TextShape 4"/>
          <p:cNvSpPr txBox="1"/>
          <p:nvPr/>
        </p:nvSpPr>
        <p:spPr>
          <a:xfrm>
            <a:off x="1357200" y="4357800"/>
            <a:ext cx="7000560" cy="235692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00000"/>
              </a:lnSpc>
            </a:pPr>
            <a:r>
              <a:rPr lang="pt-BR"/>
              <a:t>Adotar como princípios norteadores,  princípios éticos, técnicos e científicos de suas profissões, da política de assistência social e da instituição à qual estão vinculados(as).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/>
              <a:t>Enfatiza-se aqui os cuidados em relação aos deveres do(a) profissional nas suas relações com a pessoa atendida, ao sigilo profissional, às relações com a justiça e ao alcance das informações, no momento dos encaminhamentos.</a:t>
            </a:r>
            <a:endParaRPr/>
          </a:p>
        </p:txBody>
      </p:sp>
      <p:sp>
        <p:nvSpPr>
          <p:cNvPr id="213" name="CustomShape 5"/>
          <p:cNvSpPr/>
          <p:nvPr/>
        </p:nvSpPr>
        <p:spPr>
          <a:xfrm>
            <a:off x="975240" y="3857760"/>
            <a:ext cx="382644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ATUAÇÃO DO PROFISSIONAL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2800"/>
              <a:t>EIXOS NORTEADORES DO TRABALHO SOCIAL:</a:t>
            </a:r>
            <a:endParaRPr/>
          </a:p>
        </p:txBody>
      </p:sp>
      <p:sp>
        <p:nvSpPr>
          <p:cNvPr id="215" name="TextShape 2"/>
          <p:cNvSpPr txBox="1"/>
          <p:nvPr/>
        </p:nvSpPr>
        <p:spPr>
          <a:xfrm>
            <a:off x="457200" y="1000080"/>
            <a:ext cx="8229240" cy="422712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00000"/>
              </a:lnSpc>
            </a:pPr>
            <a:r>
              <a:rPr lang="pt-BR" sz="2200"/>
              <a:t>Compreensão da complexidade e da dimensão social que perpassa a situação de rua (necessária percepção crítica dessa realidade);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200"/>
              <a:t>Escuta qualificada e compreensão do contexto familiar e social dos (as) usuários (as);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200"/>
              <a:t>Incentivo à participação social dos (as) usuários (as) - empoderamento e conhecimento de seus direitos visando a mobilização de recursos para o enfrentamento de situações adversas e a luta por interesses comuns.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16" name="CustomShape 3"/>
          <p:cNvSpPr/>
          <p:nvPr/>
        </p:nvSpPr>
        <p:spPr>
          <a:xfrm>
            <a:off x="4214880" y="4429080"/>
            <a:ext cx="4142880" cy="1928520"/>
          </a:xfrm>
          <a:prstGeom prst="rect">
            <a:avLst>
              <a:gd fmla="val 16667" name="adj"/>
            </a:avLst>
          </a:prstGeom>
          <a:gradFill>
            <a:gsLst>
              <a:gs pos="0">
                <a:srgbClr val="f4ffe6"/>
              </a:gs>
              <a:gs pos="50000">
                <a:srgbClr val="d9fda6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OS SERVIÇOS DEVEM OFERTAR: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b="1" lang="pt-BR">
                <a:solidFill>
                  <a:srgbClr val="000000"/>
                </a:solidFill>
                <a:latin typeface="Calibri"/>
              </a:rPr>
              <a:t>Acolhida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b="1" lang="pt-BR">
                <a:solidFill>
                  <a:srgbClr val="000000"/>
                </a:solidFill>
                <a:latin typeface="Calibri"/>
              </a:rPr>
              <a:t>Acompanhamento Especializado Articulação em rede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24840" y="1357200"/>
            <a:ext cx="9168480" cy="5500440"/>
          </a:xfrm>
          <a:prstGeom prst="rect">
            <a:avLst/>
          </a:prstGeom>
        </p:spPr>
      </p:pic>
      <p:sp>
        <p:nvSpPr>
          <p:cNvPr id="218" name="TextShape 1"/>
          <p:cNvSpPr txBox="1"/>
          <p:nvPr/>
        </p:nvSpPr>
        <p:spPr>
          <a:xfrm>
            <a:off x="357120" y="71280"/>
            <a:ext cx="8229240" cy="11426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pt-BR" sz="2800"/>
              <a:t>DIMENSÕES DO ATENDIMENTO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71720"/>
            <a:ext cx="9143640" cy="5785920"/>
          </a:xfrm>
          <a:prstGeom prst="rect">
            <a:avLst/>
          </a:prstGeom>
        </p:spPr>
      </p:pic>
      <p:sp>
        <p:nvSpPr>
          <p:cNvPr id="220" name="TextShape 1"/>
          <p:cNvSpPr txBox="1"/>
          <p:nvPr/>
        </p:nvSpPr>
        <p:spPr>
          <a:xfrm>
            <a:off x="357120" y="71280"/>
            <a:ext cx="8229240" cy="11426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DIMENSÕES DO ATENDIMENTO: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85920"/>
            <a:ext cx="9127800" cy="5571720"/>
          </a:xfrm>
          <a:prstGeom prst="rect">
            <a:avLst/>
          </a:prstGeom>
        </p:spPr>
      </p:pic>
      <p:sp>
        <p:nvSpPr>
          <p:cNvPr id="222" name="TextShape 1"/>
          <p:cNvSpPr txBox="1"/>
          <p:nvPr/>
        </p:nvSpPr>
        <p:spPr>
          <a:xfrm>
            <a:off x="357120" y="71280"/>
            <a:ext cx="8229240" cy="11426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DIMENSÕES DO ATENDIMENTO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2142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IMPACTOS SOCIAIS </a:t>
            </a:r>
            <a:endParaRPr/>
          </a:p>
        </p:txBody>
      </p:sp>
      <p:sp>
        <p:nvSpPr>
          <p:cNvPr id="224" name="TextShape 2"/>
          <p:cNvSpPr txBox="1"/>
          <p:nvPr/>
        </p:nvSpPr>
        <p:spPr>
          <a:xfrm>
            <a:off x="457200" y="1357200"/>
            <a:ext cx="8229240" cy="2828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pt-BR" sz="2500"/>
              <a:t>Redução das violações dos direitos socioassistenciais, seus agravamentos ou reincidência.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pt-BR" sz="2500"/>
              <a:t>Proteção Social a famílias e indivíduos.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pt-BR" sz="2500"/>
              <a:t>Redução de danos provocados por situações violadoras de direitos.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pt-BR" sz="2500"/>
              <a:t>Construção de novos projetos de vida.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25" name="CustomShape 3"/>
          <p:cNvSpPr/>
          <p:nvPr/>
        </p:nvSpPr>
        <p:spPr>
          <a:xfrm>
            <a:off x="3857760" y="4357800"/>
            <a:ext cx="4714560" cy="2214360"/>
          </a:xfrm>
          <a:prstGeom prst="rect">
            <a:avLst>
              <a:gd fmla="val 16667" name="adj"/>
            </a:avLst>
          </a:prstGeom>
          <a:gradFill>
            <a:gsLst>
              <a:gs pos="0">
                <a:srgbClr val="f4ffe6"/>
              </a:gs>
              <a:gs pos="50000">
                <a:srgbClr val="d9fda6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Calibri"/>
              </a:rPr>
              <a:t>VALE RESSALTAR...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</a:rPr>
              <a:t>O trabalho social concretude nos atendimentos e na construção do Plano de Atendimento Individual, realizado em conjunto entre profissionais dos serviços e indivíduos/famílias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1428840"/>
            <a:ext cx="8820000" cy="4928760"/>
          </a:xfrm>
          <a:prstGeom prst="rect">
            <a:avLst/>
          </a:prstGeom>
        </p:spPr>
      </p:pic>
      <p:sp>
        <p:nvSpPr>
          <p:cNvPr id="185" name="CustomShape 1"/>
          <p:cNvSpPr/>
          <p:nvPr/>
        </p:nvSpPr>
        <p:spPr>
          <a:xfrm>
            <a:off x="-1309320" y="231840"/>
            <a:ext cx="11536560" cy="5472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3000">
                <a:solidFill>
                  <a:srgbClr val="000000"/>
                </a:solidFill>
                <a:latin typeface="Calibri"/>
              </a:rPr>
              <a:t>PRESSUPOSTOS DA ABORDAGEM/ACOLHIMENTO RUA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6" name="Espaço Reservado para Conteúdo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92640"/>
            <a:ext cx="9143640" cy="5082840"/>
          </a:xfrm>
          <a:prstGeom prst="rect">
            <a:avLst/>
          </a:prstGeom>
        </p:spPr>
      </p:pic>
      <p:sp>
        <p:nvSpPr>
          <p:cNvPr id="227" name="CustomShape 1"/>
          <p:cNvSpPr/>
          <p:nvPr/>
        </p:nvSpPr>
        <p:spPr>
          <a:xfrm>
            <a:off x="0" y="260640"/>
            <a:ext cx="9143640" cy="6597360"/>
          </a:xfrm>
          <a:prstGeom prst="rect">
            <a:avLst/>
          </a:prstGeom>
        </p:spPr>
      </p:sp>
      <p:sp>
        <p:nvSpPr>
          <p:cNvPr id="228" name="CustomShape 2"/>
          <p:cNvSpPr/>
          <p:nvPr/>
        </p:nvSpPr>
        <p:spPr>
          <a:xfrm>
            <a:off x="703080" y="1340640"/>
            <a:ext cx="8440560" cy="4116960"/>
          </a:xfrm>
          <a:prstGeom prst="rect">
            <a:avLst/>
          </a:prstGeom>
        </p:spPr>
        <p:txBody>
          <a:bodyPr bIns="46800" lIns="90000" rIns="90000" tIns="46800" wrap="none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ＭＳ Ｐゴシック"/>
              </a:rPr>
              <a:t>Conjunto de informações pertinentes ao trabalho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ＭＳ Ｐゴシック"/>
              </a:rPr>
              <a:t>social desenvolvido: ações realizadas, situações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ＭＳ Ｐゴシック"/>
              </a:rPr>
              <a:t>atendidas, procedimentos adotados,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ＭＳ Ｐゴシック"/>
              </a:rPr>
              <a:t>encaminhamentos e resultados atingidos.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ＭＳ Ｐゴシック"/>
              </a:rPr>
              <a:t>- Importante para instrumentalizar o trabalho, bem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ＭＳ Ｐゴシック"/>
              </a:rPr>
              <a:t>como para monitoramento e avaliação do serviço que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ＭＳ Ｐゴシック"/>
              </a:rPr>
              <a:t>está sendo ofertado;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ＭＳ Ｐゴシック"/>
              </a:rPr>
              <a:t>- Recomenda-se ser padronizado e informatizado;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ＭＳ Ｐゴシック"/>
              </a:rPr>
              <a:t>- Deve observar a questão ética e a necessidade de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ＭＳ Ｐゴシック"/>
              </a:rPr>
              <a:t>sigilo, entre outros.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9" name="CustomShape 3"/>
          <p:cNvSpPr/>
          <p:nvPr/>
        </p:nvSpPr>
        <p:spPr>
          <a:xfrm>
            <a:off x="1476360" y="0"/>
            <a:ext cx="5914800" cy="848880"/>
          </a:xfrm>
          <a:prstGeom prst="rect">
            <a:avLst/>
          </a:prstGeom>
        </p:spPr>
        <p:txBody>
          <a:bodyPr anchor="ctr" bIns="46800" lIns="90000" rIns="90000" tIns="468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  <a:ea typeface="ＭＳ Ｐゴシック"/>
              </a:rPr>
              <a:t>REGISTRO DE INFORMAÇÕES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539640" y="1124640"/>
            <a:ext cx="8136720" cy="44794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- Informações sobre o acompanhamento das famílias/indivíduos: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– </a:t>
            </a: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Dados de frequência, atividades desenvolvidas, encaminhamentos;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– </a:t>
            </a: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Informações devem ser restritas à equipe.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– </a:t>
            </a: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Instrumentais: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• </a:t>
            </a: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PRONTUÁRIOS: informações sobre o trabalho social desenvolvido na unidade com o usuário.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• </a:t>
            </a: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Plano de Ação Familiar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• </a:t>
            </a:r>
            <a:r>
              <a:rPr lang="pt-BR" sz="2400">
                <a:solidFill>
                  <a:srgbClr val="002060"/>
                </a:solidFill>
                <a:latin typeface="Arial"/>
                <a:ea typeface="Arial"/>
              </a:rPr>
              <a:t>RELATÓRIOS: informações gerais sobre os atendimentos realizados; não deve ser confundido com 'laudos periciais'.</a:t>
            </a:r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pt-BR" sz="3200"/>
              <a:t>Registro de Informações</a:t>
            </a:r>
            <a:endParaRPr/>
          </a:p>
        </p:txBody>
      </p:sp>
      <p:sp>
        <p:nvSpPr>
          <p:cNvPr id="232" name="TextShape 3"/>
          <p:cNvSpPr txBox="1"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11640" y="1412640"/>
            <a:ext cx="7704360" cy="46641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Informações para monitorar e avaliar ações e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serviços: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– </a:t>
            </a: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Importante meio para conhecer e analisar as violações de direitos existentes no território;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– </a:t>
            </a: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Fundamental para o planejamento, monitoramento e avaliação das ações.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– </a:t>
            </a: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Informações a serem repassadas ao órgão gestor com periodicidade: Número de famílias/indivíduos em acompanhamento e caracterização das situações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acompanhadas;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Encaminhamentos realizados;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Novos acompanhamentos e desligamentos; Demandas reprimidas; Principais dificuldades;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– </a:t>
            </a:r>
            <a:r>
              <a:rPr lang="pt-BR" sz="2000">
                <a:solidFill>
                  <a:srgbClr val="000000"/>
                </a:solidFill>
                <a:latin typeface="Calibri"/>
                <a:ea typeface="ＭＳ Ｐゴシック"/>
              </a:rPr>
              <a:t>Preenchimento de sistemas municipais (se houver), estaduais e federais (CENSO SUAS, RMA...)</a:t>
            </a:r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pt-BR" sz="3200">
                <a:latin typeface="Calibri"/>
              </a:rPr>
              <a:t>Registro de Informações</a:t>
            </a:r>
            <a:endParaRPr/>
          </a:p>
        </p:txBody>
      </p:sp>
      <p:sp>
        <p:nvSpPr>
          <p:cNvPr id="235" name="TextShape 3"/>
          <p:cNvSpPr txBox="1"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755640" y="33336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PESQUISA Realizada em 2016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395280" y="1658880"/>
            <a:ext cx="8291160" cy="36986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3200">
                <a:solidFill>
                  <a:srgbClr val="808080"/>
                </a:solidFill>
                <a:latin typeface="Calibri"/>
              </a:rPr>
              <a:t>Entrevistar todas as pessoas em situação de rua localizadas durante o período de execução para abranger o maior número de pessoas;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808080"/>
                </a:solidFill>
                <a:latin typeface="Calibri"/>
              </a:rPr>
              <a:t>	</a:t>
            </a:r>
            <a:r>
              <a:rPr lang="pt-BR" sz="3200">
                <a:solidFill>
                  <a:srgbClr val="808080"/>
                </a:solidFill>
                <a:latin typeface="Calibri"/>
              </a:rPr>
              <a:t>Coletar informações que possibilitassem a análise das condições de vida, estratégias de sobrevivência e acesso aos serviços públicos.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755640" y="18900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PÚBLICO-ALVO</a:t>
            </a:r>
            <a:endParaRPr/>
          </a:p>
        </p:txBody>
      </p:sp>
      <p:sp>
        <p:nvSpPr>
          <p:cNvPr id="239" name="CustomShape 2"/>
          <p:cNvSpPr/>
          <p:nvPr/>
        </p:nvSpPr>
        <p:spPr>
          <a:xfrm>
            <a:off x="746280" y="1479600"/>
            <a:ext cx="7929360" cy="24490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808080"/>
                </a:solidFill>
                <a:latin typeface="Calibri"/>
              </a:rPr>
              <a:t>Pessoas maiores de 18 anos que se declarassem em situação de rua e que não estejam vinculados às Unidades de Acolhimento Institucional para este público.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457200" y="11430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808080"/>
                </a:solidFill>
                <a:latin typeface="Calibri"/>
              </a:rPr>
              <a:t>30 de março até 20 de abril de 2016;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808080"/>
                </a:solidFill>
                <a:latin typeface="Calibri"/>
              </a:rPr>
              <a:t>3 horas diárias de aplicação dos questionários, em horários alternados (manhã, tarde, noite) para ampliar a abrangência da amostra;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808080"/>
                </a:solidFill>
                <a:latin typeface="Calibri"/>
              </a:rPr>
              <a:t>Prazo prorrogado por mais três dias úteis </a:t>
            </a:r>
            <a:r>
              <a:rPr lang="pt-BR" sz="3200">
                <a:solidFill>
                  <a:srgbClr val="808080"/>
                </a:solidFill>
                <a:latin typeface="Calibri"/>
              </a:rPr>
              <a:t>
</a:t>
            </a:r>
            <a:r>
              <a:rPr lang="pt-BR" sz="3200">
                <a:solidFill>
                  <a:srgbClr val="808080"/>
                </a:solidFill>
                <a:latin typeface="Calibri"/>
              </a:rPr>
              <a:t>(27 a 29 de abril) , com vistas a compensar dificuldades e possibilitar o equacionamento das horas dedicadas à pesquisa.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755640" y="274680"/>
            <a:ext cx="8227800" cy="11426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PERÍODO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57200" y="603360"/>
            <a:ext cx="822924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ESTRUTURAÇÃO PARA </a:t>
            </a:r>
            <a:r>
              <a:rPr lang="pt-BR" sz="4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4400">
                <a:solidFill>
                  <a:srgbClr val="000000"/>
                </a:solidFill>
                <a:latin typeface="Calibri"/>
              </a:rPr>
              <a:t>APLICAÇÃO DA PESQUISA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457200" y="1928880"/>
            <a:ext cx="8229240" cy="45241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808080"/>
                </a:solidFill>
                <a:latin typeface="Calibri"/>
              </a:rPr>
              <a:t>Pontos pré-mapeados pelas equipes de Abordagem Social conforme casos já conhecidos e maior demanda de solicitações via 156;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808080"/>
                </a:solidFill>
                <a:latin typeface="Calibri"/>
              </a:rPr>
              <a:t>Questionário elaborado pela FAS, IMAP e servidores da abordagem social;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808080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RESULTADOS QUANTITATIVOS</a:t>
            </a: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457200" y="107172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808080"/>
                </a:solidFill>
                <a:latin typeface="Calibri"/>
              </a:rPr>
              <a:t>Com base nos questionários aplicados e número de pessoas acolhidas, tivemos os seguintes resultados: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808080"/>
                </a:solidFill>
                <a:latin typeface="Calibri"/>
              </a:rPr>
              <a:t>Questionários preenchidos pelas equipes da FAS: 1.133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808080"/>
                </a:solidFill>
                <a:latin typeface="Calibri"/>
              </a:rPr>
              <a:t>Pessoas em situação de rua acolhidas: 582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808080"/>
                </a:solidFill>
                <a:latin typeface="Calibri"/>
              </a:rPr>
              <a:t>Estimativa de pessoas em situação de rua identificadas no período de realização da pesquisa: 1.715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0" y="2104920"/>
            <a:ext cx="4212720" cy="3747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NÚMERO PERCENTUAL </a:t>
            </a: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
</a:t>
            </a: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DE PESSOAS PESQUISADAS </a:t>
            </a: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
</a:t>
            </a: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SEGUNDO AS REGIONAIS </a:t>
            </a: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
</a:t>
            </a: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ADMINISTRATIVAS </a:t>
            </a: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
</a:t>
            </a: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DE CURITIBA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808080"/>
                </a:solidFill>
                <a:latin typeface="Calibri"/>
                <a:ea typeface="DejaVu Sans"/>
              </a:rPr>
              <a:t>Total de pessoas adultas entrevistadas na pesquisa: 1036 </a:t>
            </a:r>
            <a:endParaRPr/>
          </a:p>
        </p:txBody>
      </p:sp>
      <p:pic>
        <p:nvPicPr>
          <p:cNvPr descr="" id="247" name="Imagem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071600" cy="5928840"/>
          </a:xfrm>
          <a:prstGeom prst="rect">
            <a:avLst/>
          </a:prstGeom>
        </p:spPr>
      </p:pic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68360" y="428760"/>
            <a:ext cx="3598560" cy="821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CIDADE ONDE NASCEU</a:t>
            </a:r>
            <a:endParaRPr/>
          </a:p>
        </p:txBody>
      </p:sp>
      <p:sp>
        <p:nvSpPr>
          <p:cNvPr id="249" name="CustomShape 2"/>
          <p:cNvSpPr/>
          <p:nvPr/>
        </p:nvSpPr>
        <p:spPr>
          <a:xfrm>
            <a:off x="468360" y="3143160"/>
            <a:ext cx="849420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ÚLTIMA CIDADE QUE MOROU</a:t>
            </a:r>
            <a:endParaRPr/>
          </a:p>
        </p:txBody>
      </p:sp>
      <p:sp>
        <p:nvSpPr>
          <p:cNvPr id="250" name="CustomShape 3"/>
          <p:cNvSpPr/>
          <p:nvPr/>
        </p:nvSpPr>
        <p:spPr>
          <a:xfrm>
            <a:off x="0" y="71280"/>
            <a:ext cx="9143640" cy="4996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PERFIL</a:t>
            </a:r>
            <a:endParaRPr/>
          </a:p>
        </p:txBody>
      </p:sp>
      <p:sp>
        <p:nvSpPr>
          <p:cNvPr id="251" name="Line 4"/>
          <p:cNvSpPr/>
          <p:nvPr/>
        </p:nvSpPr>
        <p:spPr>
          <a:xfrm>
            <a:off x="468000" y="3211200"/>
            <a:ext cx="8207640" cy="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graphicFrame>
        <p:nvGraphicFramePr>
          <p:cNvPr id="252" name="Gráfico 12"/>
          <p:cNvGraphicFramePr/>
          <p:nvPr/>
        </p:nvGraphicFramePr>
        <p:xfrm>
          <a:off x="714240" y="857160"/>
          <a:ext cx="3857400" cy="257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53" name="Gráfico 16"/>
          <p:cNvGraphicFramePr/>
          <p:nvPr/>
        </p:nvGraphicFramePr>
        <p:xfrm>
          <a:off x="428760" y="3429000"/>
          <a:ext cx="4571640" cy="27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descr="" id="254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920" y="1500120"/>
            <a:ext cx="3601800" cy="1306080"/>
          </a:xfrm>
          <a:prstGeom prst="rect">
            <a:avLst/>
          </a:prstGeom>
        </p:spPr>
      </p:pic>
      <p:pic>
        <p:nvPicPr>
          <p:cNvPr descr="" id="255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692600" y="4000680"/>
            <a:ext cx="3623760" cy="128556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04640"/>
            <a:ext cx="8964000" cy="6024240"/>
          </a:xfrm>
          <a:prstGeom prst="rect">
            <a:avLst/>
          </a:prstGeom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68360" y="500040"/>
            <a:ext cx="359856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SEXO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468360" y="2940120"/>
            <a:ext cx="849420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FAIXA ETÁRIA</a:t>
            </a:r>
            <a:endParaRPr/>
          </a:p>
        </p:txBody>
      </p:sp>
      <p:sp>
        <p:nvSpPr>
          <p:cNvPr id="258" name="CustomShape 3"/>
          <p:cNvSpPr/>
          <p:nvPr/>
        </p:nvSpPr>
        <p:spPr>
          <a:xfrm>
            <a:off x="4572000" y="1571760"/>
            <a:ext cx="4214520" cy="173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Pesquisa nacional sobre a população </a:t>
            </a: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
</a:t>
            </a: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em situação de rua 2007/2008 (Curitiba)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81,2% Homens</a:t>
            </a:r>
            <a:endParaRPr/>
          </a:p>
        </p:txBody>
      </p:sp>
      <p:sp>
        <p:nvSpPr>
          <p:cNvPr id="259" name="CustomShape 4"/>
          <p:cNvSpPr/>
          <p:nvPr/>
        </p:nvSpPr>
        <p:spPr>
          <a:xfrm>
            <a:off x="5521320" y="3789360"/>
            <a:ext cx="3168360" cy="2009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Pesquisa nacional sobre a população em situação de rua 2007/2008 (Curitiba)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55,2%  tem de 25 e 44 anos</a:t>
            </a:r>
            <a:endParaRPr/>
          </a:p>
        </p:txBody>
      </p:sp>
      <p:sp>
        <p:nvSpPr>
          <p:cNvPr id="260" name="Line 5"/>
          <p:cNvSpPr/>
          <p:nvPr/>
        </p:nvSpPr>
        <p:spPr>
          <a:xfrm>
            <a:off x="466560" y="2997000"/>
            <a:ext cx="8209080" cy="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sp>
        <p:nvSpPr>
          <p:cNvPr id="261" name="CustomShape 6"/>
          <p:cNvSpPr/>
          <p:nvPr/>
        </p:nvSpPr>
        <p:spPr>
          <a:xfrm>
            <a:off x="0" y="193680"/>
            <a:ext cx="9143640" cy="4982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PERFIL</a:t>
            </a:r>
            <a:endParaRPr/>
          </a:p>
        </p:txBody>
      </p:sp>
      <p:graphicFrame>
        <p:nvGraphicFramePr>
          <p:cNvPr id="262" name="Gráfico 11"/>
          <p:cNvGraphicFramePr/>
          <p:nvPr/>
        </p:nvGraphicFramePr>
        <p:xfrm>
          <a:off x="785880" y="642960"/>
          <a:ext cx="3285720" cy="22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63" name="Gráfico 15"/>
          <p:cNvGraphicFramePr/>
          <p:nvPr/>
        </p:nvGraphicFramePr>
        <p:xfrm>
          <a:off x="1143000" y="3143160"/>
          <a:ext cx="4142880" cy="282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428760" y="571680"/>
            <a:ext cx="2214360" cy="2284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</a:rPr>
              <a:t>Pesquisa nacional 2007/2008 (Curitiba)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59,1% branca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22,7% parda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17,0% preta</a:t>
            </a:r>
            <a:endParaRPr/>
          </a:p>
        </p:txBody>
      </p:sp>
      <p:sp>
        <p:nvSpPr>
          <p:cNvPr id="265" name="CustomShape 2"/>
          <p:cNvSpPr/>
          <p:nvPr/>
        </p:nvSpPr>
        <p:spPr>
          <a:xfrm>
            <a:off x="5357880" y="428760"/>
            <a:ext cx="207144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RAÇA/COR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401760" y="3170160"/>
            <a:ext cx="828180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  <a:ea typeface="DejaVu Sans"/>
              </a:rPr>
              <a:t>Segundo IPPUC  o percentual da população total de Curitiba segundo cor e raça – 2010, eram respectivamente:</a:t>
            </a:r>
            <a:endParaRPr/>
          </a:p>
        </p:txBody>
      </p:sp>
      <p:sp>
        <p:nvSpPr>
          <p:cNvPr id="267" name="Line 4"/>
          <p:cNvSpPr/>
          <p:nvPr/>
        </p:nvSpPr>
        <p:spPr>
          <a:xfrm>
            <a:off x="395280" y="3192120"/>
            <a:ext cx="8208720" cy="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graphicFrame>
        <p:nvGraphicFramePr>
          <p:cNvPr id="268" name="Gráfico 10"/>
          <p:cNvGraphicFramePr/>
          <p:nvPr/>
        </p:nvGraphicFramePr>
        <p:xfrm>
          <a:off x="3357720" y="785880"/>
          <a:ext cx="5071680" cy="242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68360" y="428760"/>
            <a:ext cx="3239640" cy="821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SABE LER E ESCREVER</a:t>
            </a:r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4932360" y="428760"/>
            <a:ext cx="3239640" cy="821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FREQUENTOU ESCOLA</a:t>
            </a:r>
            <a:endParaRPr/>
          </a:p>
        </p:txBody>
      </p:sp>
      <p:sp>
        <p:nvSpPr>
          <p:cNvPr id="271" name="Line 3"/>
          <p:cNvSpPr/>
          <p:nvPr/>
        </p:nvSpPr>
        <p:spPr>
          <a:xfrm>
            <a:off x="4140000" y="663480"/>
            <a:ext cx="0" cy="456552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graphicFrame>
        <p:nvGraphicFramePr>
          <p:cNvPr id="272" name="Table 4"/>
          <p:cNvGraphicFramePr/>
          <p:nvPr/>
        </p:nvGraphicFramePr>
        <p:xfrm>
          <a:off x="5715000" y="5072040"/>
          <a:ext cx="1356840" cy="428400"/>
        </p:xfrm>
        <a:graphic>
          <a:graphicData uri="http://schemas.openxmlformats.org/drawingml/2006/table">
            <a:tbl>
              <a:tblPr/>
              <a:tblGrid>
                <a:gridCol w="678600"/>
                <a:gridCol w="678240"/>
              </a:tblGrid>
              <a:tr h="214200">
                <a:tc>
                  <a:txBody>
                    <a:bodyPr anchor="ctr" bIns="0" lIns="0" rIns="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</a:rPr>
                        <a:t>ESTÁ ESTUDANDO</a:t>
                      </a:r>
                      <a:endParaRPr/>
                    </a:p>
                  </a:txBody>
                  <a:tcPr/>
                </a:tc>
              </a:tr>
              <a:tr h="214200">
                <a:tc>
                  <a:txBody>
                    <a:bodyPr anchor="ctr" bIns="0" lIns="0" rIns="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0" rIns="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3" name="Gráfico 8"/>
          <p:cNvGraphicFramePr/>
          <p:nvPr/>
        </p:nvGraphicFramePr>
        <p:xfrm>
          <a:off x="0" y="928800"/>
          <a:ext cx="4428720" cy="40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74" name="Gráfico 9"/>
          <p:cNvGraphicFramePr/>
          <p:nvPr/>
        </p:nvGraphicFramePr>
        <p:xfrm>
          <a:off x="4160880" y="857160"/>
          <a:ext cx="4443120" cy="435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468360" y="663480"/>
            <a:ext cx="518292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QUAL SUA ESCOLARIDADE</a:t>
            </a:r>
            <a:endParaRPr/>
          </a:p>
        </p:txBody>
      </p:sp>
      <p:sp>
        <p:nvSpPr>
          <p:cNvPr id="276" name="CustomShape 2"/>
          <p:cNvSpPr/>
          <p:nvPr/>
        </p:nvSpPr>
        <p:spPr>
          <a:xfrm>
            <a:off x="4992840" y="1484280"/>
            <a:ext cx="3744720" cy="3930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  <a:ea typeface="DejaVu Sans"/>
              </a:rPr>
              <a:t>Pesquisa nacional sobre a população </a:t>
            </a:r>
            <a:r>
              <a:rPr lang="pt-BR">
                <a:solidFill>
                  <a:srgbClr val="000000"/>
                </a:solidFill>
                <a:latin typeface="Calibri"/>
                <a:ea typeface="DejaVu Sans"/>
              </a:rPr>
              <a:t>
</a:t>
            </a:r>
            <a:r>
              <a:rPr lang="pt-BR">
                <a:solidFill>
                  <a:srgbClr val="000000"/>
                </a:solidFill>
                <a:latin typeface="Calibri"/>
                <a:ea typeface="DejaVu Sans"/>
              </a:rPr>
              <a:t>em situação de rua 2007/2008 (Brasil)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48,4%   1ºGrau incompleto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10,3%   1ºGrau completo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3,8%   2ºGrau Incompleto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3,2%   2ºGrau completo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0,7%   Superior incompleto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0,7%   Superior completo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15,1%  Nunca Estudou 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7,7%   Não sabe/Não lembra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808080"/>
                </a:solidFill>
                <a:latin typeface="Calibri"/>
                <a:ea typeface="DejaVu Sans"/>
              </a:rPr>
              <a:t>10,1% Não informado</a:t>
            </a:r>
            <a:endParaRPr/>
          </a:p>
        </p:txBody>
      </p:sp>
      <p:sp>
        <p:nvSpPr>
          <p:cNvPr id="277" name="Line 3"/>
          <p:cNvSpPr/>
          <p:nvPr/>
        </p:nvSpPr>
        <p:spPr>
          <a:xfrm>
            <a:off x="4716360" y="663480"/>
            <a:ext cx="0" cy="456552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graphicFrame>
        <p:nvGraphicFramePr>
          <p:cNvPr id="278" name="Gráfico 5"/>
          <p:cNvGraphicFramePr/>
          <p:nvPr/>
        </p:nvGraphicFramePr>
        <p:xfrm>
          <a:off x="-214200" y="1143000"/>
          <a:ext cx="4928760" cy="457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142920" y="714240"/>
            <a:ext cx="416376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MOTIVOS QUE O LEVARAM À SITUAÇÃO DE RUA </a:t>
            </a:r>
            <a:endParaRPr/>
          </a:p>
        </p:txBody>
      </p:sp>
      <p:sp>
        <p:nvSpPr>
          <p:cNvPr id="280" name="CustomShape 2"/>
          <p:cNvSpPr/>
          <p:nvPr/>
        </p:nvSpPr>
        <p:spPr>
          <a:xfrm>
            <a:off x="-17640" y="163440"/>
            <a:ext cx="9142200" cy="4996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DejaVu Sans"/>
              </a:rPr>
              <a:t>TRAJETÓRIA NA RUA</a:t>
            </a:r>
            <a:endParaRPr/>
          </a:p>
        </p:txBody>
      </p:sp>
      <p:graphicFrame>
        <p:nvGraphicFramePr>
          <p:cNvPr id="281" name="Gráfico 6"/>
          <p:cNvGraphicFramePr/>
          <p:nvPr/>
        </p:nvGraphicFramePr>
        <p:xfrm>
          <a:off x="0" y="1500120"/>
          <a:ext cx="3999960" cy="42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82" name="CustomShape 3"/>
          <p:cNvSpPr/>
          <p:nvPr/>
        </p:nvSpPr>
        <p:spPr>
          <a:xfrm>
            <a:off x="4979880" y="1214280"/>
            <a:ext cx="416376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ÚNICO MOTIVO QUE O LEVOU A SITUAÇÃO DE RUA</a:t>
            </a:r>
            <a:endParaRPr/>
          </a:p>
        </p:txBody>
      </p:sp>
      <p:sp>
        <p:nvSpPr>
          <p:cNvPr id="283" name="Line 4"/>
          <p:cNvSpPr/>
          <p:nvPr/>
        </p:nvSpPr>
        <p:spPr>
          <a:xfrm>
            <a:off x="4572000" y="863280"/>
            <a:ext cx="0" cy="456588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graphicFrame>
        <p:nvGraphicFramePr>
          <p:cNvPr id="284" name="Gráfico 10"/>
          <p:cNvGraphicFramePr/>
          <p:nvPr/>
        </p:nvGraphicFramePr>
        <p:xfrm>
          <a:off x="4714920" y="2214720"/>
          <a:ext cx="4142880" cy="414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ráfico 1"/>
          <p:cNvGraphicFramePr/>
          <p:nvPr/>
        </p:nvGraphicFramePr>
        <p:xfrm>
          <a:off x="492120" y="1143000"/>
          <a:ext cx="8080200" cy="435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86" name="CustomShape 1"/>
          <p:cNvSpPr/>
          <p:nvPr/>
        </p:nvSpPr>
        <p:spPr>
          <a:xfrm>
            <a:off x="428760" y="428760"/>
            <a:ext cx="7714800" cy="821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HÁ QUANTO TEMPO VIVE EM CURITIBA E HÁ QUANTO TEMPO VIVE EM SITUAÇÃO DE RUA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571680" y="228600"/>
            <a:ext cx="4000320" cy="1552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POSSUI CONTATO COM ALGUM FAMILIAR QUE </a:t>
            </a:r>
            <a:r>
              <a:rPr b="1" lang="pt-BR" sz="2400" u="sng">
                <a:solidFill>
                  <a:srgbClr val="0070c0"/>
                </a:solidFill>
                <a:latin typeface="Calibri"/>
                <a:ea typeface="DejaVu Sans"/>
              </a:rPr>
              <a:t>NÃO ESTEJA </a:t>
            </a: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EM SITUAÇÃO DE RUA</a:t>
            </a:r>
            <a:endParaRPr/>
          </a:p>
        </p:txBody>
      </p:sp>
      <p:sp>
        <p:nvSpPr>
          <p:cNvPr id="288" name="Line 2"/>
          <p:cNvSpPr/>
          <p:nvPr/>
        </p:nvSpPr>
        <p:spPr>
          <a:xfrm>
            <a:off x="4572000" y="720720"/>
            <a:ext cx="0" cy="456552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sp>
        <p:nvSpPr>
          <p:cNvPr id="289" name="CustomShape 3"/>
          <p:cNvSpPr/>
          <p:nvPr/>
        </p:nvSpPr>
        <p:spPr>
          <a:xfrm>
            <a:off x="5072040" y="228600"/>
            <a:ext cx="344448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CIDADE ONDE RESIDEM OS FAMILIARES</a:t>
            </a:r>
            <a:endParaRPr/>
          </a:p>
        </p:txBody>
      </p:sp>
      <p:graphicFrame>
        <p:nvGraphicFramePr>
          <p:cNvPr id="290" name="Gráfico 6"/>
          <p:cNvGraphicFramePr/>
          <p:nvPr/>
        </p:nvGraphicFramePr>
        <p:xfrm>
          <a:off x="285840" y="1490760"/>
          <a:ext cx="3857400" cy="386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91" name="Gráfico 8"/>
          <p:cNvGraphicFramePr/>
          <p:nvPr/>
        </p:nvGraphicFramePr>
        <p:xfrm>
          <a:off x="5000760" y="1750320"/>
          <a:ext cx="3862800" cy="335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4871880" y="357120"/>
            <a:ext cx="344448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RECEBE ALGUM TIPO DE APOIO DA FAMÍLIA</a:t>
            </a:r>
            <a:endParaRPr/>
          </a:p>
        </p:txBody>
      </p:sp>
      <p:sp>
        <p:nvSpPr>
          <p:cNvPr id="293" name="Line 2"/>
          <p:cNvSpPr/>
          <p:nvPr/>
        </p:nvSpPr>
        <p:spPr>
          <a:xfrm>
            <a:off x="4582800" y="1145880"/>
            <a:ext cx="0" cy="456588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sp>
        <p:nvSpPr>
          <p:cNvPr id="294" name="CustomShape 3"/>
          <p:cNvSpPr/>
          <p:nvPr/>
        </p:nvSpPr>
        <p:spPr>
          <a:xfrm>
            <a:off x="287280" y="428760"/>
            <a:ext cx="408600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COM QUE FREQUÊNCIA MANTÉM CONTATO COM ELES</a:t>
            </a:r>
            <a:endParaRPr/>
          </a:p>
        </p:txBody>
      </p:sp>
      <p:graphicFrame>
        <p:nvGraphicFramePr>
          <p:cNvPr id="295" name="Gráfico 6"/>
          <p:cNvGraphicFramePr/>
          <p:nvPr/>
        </p:nvGraphicFramePr>
        <p:xfrm>
          <a:off x="0" y="1214280"/>
          <a:ext cx="4552560" cy="396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96" name="Gráfico 7"/>
          <p:cNvGraphicFramePr/>
          <p:nvPr/>
        </p:nvGraphicFramePr>
        <p:xfrm>
          <a:off x="5286240" y="500040"/>
          <a:ext cx="3317400" cy="357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" name="CustomShape 4"/>
          <p:cNvSpPr/>
          <p:nvPr/>
        </p:nvSpPr>
        <p:spPr>
          <a:xfrm>
            <a:off x="4871880" y="3929040"/>
            <a:ext cx="344448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QUAL?</a:t>
            </a:r>
            <a:endParaRPr/>
          </a:p>
        </p:txBody>
      </p:sp>
      <p:pic>
        <p:nvPicPr>
          <p:cNvPr descr="" id="29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97520" y="4330800"/>
            <a:ext cx="3860280" cy="1560240"/>
          </a:xfrm>
          <a:prstGeom prst="rect">
            <a:avLst/>
          </a:prstGeom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0" y="71280"/>
            <a:ext cx="9143640" cy="4996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DejaVu Sans"/>
              </a:rPr>
              <a:t>DINÂMICA DE VIVÊNCIA</a:t>
            </a:r>
            <a:endParaRPr/>
          </a:p>
        </p:txBody>
      </p:sp>
      <p:sp>
        <p:nvSpPr>
          <p:cNvPr id="300" name="CustomShape 2"/>
          <p:cNvSpPr/>
          <p:nvPr/>
        </p:nvSpPr>
        <p:spPr>
          <a:xfrm>
            <a:off x="285840" y="642960"/>
            <a:ext cx="3571560" cy="1552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QUAIS OS LUGARES EM QUE PASSA A MAIOR PARTE DO TEMPO</a:t>
            </a:r>
            <a:endParaRPr/>
          </a:p>
        </p:txBody>
      </p:sp>
      <p:graphicFrame>
        <p:nvGraphicFramePr>
          <p:cNvPr id="301" name="Gráfico 6"/>
          <p:cNvGraphicFramePr/>
          <p:nvPr/>
        </p:nvGraphicFramePr>
        <p:xfrm>
          <a:off x="3868920" y="642960"/>
          <a:ext cx="4735080" cy="528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438120" y="357120"/>
            <a:ext cx="826740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QUAL LOCAL DORME COM MAIS FREQUENCIA</a:t>
            </a:r>
            <a:endParaRPr/>
          </a:p>
        </p:txBody>
      </p:sp>
      <p:graphicFrame>
        <p:nvGraphicFramePr>
          <p:cNvPr id="303" name="Gráfico 3"/>
          <p:cNvGraphicFramePr/>
          <p:nvPr/>
        </p:nvGraphicFramePr>
        <p:xfrm>
          <a:off x="1785960" y="785880"/>
          <a:ext cx="5057280" cy="49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SERVIÇO DE ACOLHIMENTO INSTITUCIONAL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714240" y="1857240"/>
            <a:ext cx="7786440" cy="33814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Acolhimento  em diferentes tipos de equipamentos, destinados a famílias e/ou indivíduos com vínculos familiares rompidos ou fragilizados, a fim de garantir proteção integral. A organização do serviço deverá garantir privacidade, o respeito aos costumes, às tradições e à diversidade de: ciclos de vida, arranjos familiares, raça/etnia, religião, gênero e orientação sexual.</a:t>
            </a:r>
            <a:endParaRPr/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79520" y="765000"/>
            <a:ext cx="3660480" cy="821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JÁ TRABALHOU COM CARTEIRA ASSINADA</a:t>
            </a:r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5027760" y="765000"/>
            <a:ext cx="3660480" cy="821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QUAL SUA </a:t>
            </a: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
</a:t>
            </a: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FONTE DE RENDA</a:t>
            </a:r>
            <a:endParaRPr/>
          </a:p>
        </p:txBody>
      </p:sp>
      <p:sp>
        <p:nvSpPr>
          <p:cNvPr id="306" name="Line 3"/>
          <p:cNvSpPr/>
          <p:nvPr/>
        </p:nvSpPr>
        <p:spPr>
          <a:xfrm>
            <a:off x="3995640" y="922320"/>
            <a:ext cx="0" cy="456552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graphicFrame>
        <p:nvGraphicFramePr>
          <p:cNvPr id="307" name="Table 4"/>
          <p:cNvGraphicFramePr/>
          <p:nvPr/>
        </p:nvGraphicFramePr>
        <p:xfrm>
          <a:off x="1357200" y="5000760"/>
          <a:ext cx="1650600" cy="585000"/>
        </p:xfrm>
        <a:graphic>
          <a:graphicData uri="http://schemas.openxmlformats.org/drawingml/2006/table">
            <a:tbl>
              <a:tblPr/>
              <a:tblGrid>
                <a:gridCol w="825480"/>
                <a:gridCol w="825120"/>
              </a:tblGrid>
              <a:tr h="335160">
                <a:tc>
                  <a:txBody>
                    <a:bodyPr anchor="b" bIns="0" lIns="0" rIns="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</a:rPr>
                        <a:t>TRABALHA COM CARTEIRA ASSINADA</a:t>
                      </a:r>
                      <a:endParaRPr/>
                    </a:p>
                  </a:txBody>
                  <a:tcPr/>
                </a:tc>
              </a:tr>
              <a:tr h="249840">
                <a:tc>
                  <a:txBody>
                    <a:bodyPr anchor="ctr" bIns="0" lIns="0" rIns="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0" rIns="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8" name="Gráfico 8"/>
          <p:cNvGraphicFramePr/>
          <p:nvPr/>
        </p:nvGraphicFramePr>
        <p:xfrm>
          <a:off x="428760" y="1571760"/>
          <a:ext cx="3500280" cy="342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09" name="Gráfico 11"/>
          <p:cNvGraphicFramePr/>
          <p:nvPr/>
        </p:nvGraphicFramePr>
        <p:xfrm>
          <a:off x="4325760" y="1714320"/>
          <a:ext cx="4277880" cy="423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714240" y="4714920"/>
            <a:ext cx="7714800" cy="785520"/>
          </a:xfrm>
          <a:prstGeom prst="rect">
            <a:avLst/>
          </a:prstGeom>
          <a:solidFill>
            <a:srgbClr val="d7e4bd"/>
          </a:solidFill>
        </p:spPr>
      </p:sp>
      <p:sp>
        <p:nvSpPr>
          <p:cNvPr id="311" name="CustomShape 2"/>
          <p:cNvSpPr/>
          <p:nvPr/>
        </p:nvSpPr>
        <p:spPr>
          <a:xfrm>
            <a:off x="479520" y="765000"/>
            <a:ext cx="366048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RENDIMENTO</a:t>
            </a:r>
            <a:endParaRPr/>
          </a:p>
        </p:txBody>
      </p:sp>
      <p:graphicFrame>
        <p:nvGraphicFramePr>
          <p:cNvPr id="312" name="Gráfico 4"/>
          <p:cNvGraphicFramePr/>
          <p:nvPr/>
        </p:nvGraphicFramePr>
        <p:xfrm>
          <a:off x="571680" y="214200"/>
          <a:ext cx="8032320" cy="414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13" name="CustomShape 3"/>
          <p:cNvSpPr/>
          <p:nvPr/>
        </p:nvSpPr>
        <p:spPr>
          <a:xfrm>
            <a:off x="1476360" y="3929040"/>
            <a:ext cx="285480" cy="242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pt-BR" sz="1000">
                <a:latin typeface="Calibri"/>
              </a:rPr>
              <a:t>1</a:t>
            </a:r>
            <a:endParaRPr/>
          </a:p>
        </p:txBody>
      </p:sp>
      <p:sp>
        <p:nvSpPr>
          <p:cNvPr id="314" name="CustomShape 4"/>
          <p:cNvSpPr/>
          <p:nvPr/>
        </p:nvSpPr>
        <p:spPr>
          <a:xfrm>
            <a:off x="2821680" y="3956760"/>
            <a:ext cx="285480" cy="2426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pt-BR" sz="1000">
                <a:latin typeface="Calibri"/>
              </a:rPr>
              <a:t>2</a:t>
            </a:r>
            <a:endParaRPr/>
          </a:p>
        </p:txBody>
      </p:sp>
      <p:sp>
        <p:nvSpPr>
          <p:cNvPr id="315" name="CustomShape 5"/>
          <p:cNvSpPr/>
          <p:nvPr/>
        </p:nvSpPr>
        <p:spPr>
          <a:xfrm>
            <a:off x="642960" y="4775040"/>
            <a:ext cx="7786440" cy="5770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595959"/>
                </a:solidFill>
                <a:latin typeface="Calibri"/>
              </a:rPr>
              <a:t>¹</a:t>
            </a:r>
            <a:r>
              <a:rPr lang="pt-BR" sz="1400">
                <a:solidFill>
                  <a:srgbClr val="595959"/>
                </a:solidFill>
                <a:latin typeface="Calibri"/>
              </a:rPr>
              <a:t> Renda per capita que define situação de </a:t>
            </a:r>
            <a:r>
              <a:rPr b="1" lang="pt-BR" sz="1400">
                <a:solidFill>
                  <a:srgbClr val="595959"/>
                </a:solidFill>
                <a:latin typeface="Calibri"/>
              </a:rPr>
              <a:t>extrema pobreza </a:t>
            </a:r>
            <a:r>
              <a:rPr lang="pt-BR" sz="1400">
                <a:solidFill>
                  <a:srgbClr val="595959"/>
                </a:solidFill>
                <a:latin typeface="Calibri"/>
              </a:rPr>
              <a:t>conforme Decreto.8794/29 de junho de 2016</a:t>
            </a:r>
            <a:endParaRPr/>
          </a:p>
        </p:txBody>
      </p:sp>
      <p:sp>
        <p:nvSpPr>
          <p:cNvPr id="316" name="CustomShape 6"/>
          <p:cNvSpPr/>
          <p:nvPr/>
        </p:nvSpPr>
        <p:spPr>
          <a:xfrm>
            <a:off x="642960" y="5110200"/>
            <a:ext cx="7786440" cy="5770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595959"/>
                </a:solidFill>
                <a:latin typeface="Calibri"/>
              </a:rPr>
              <a:t>²</a:t>
            </a:r>
            <a:r>
              <a:rPr lang="pt-BR" sz="1400">
                <a:solidFill>
                  <a:srgbClr val="595959"/>
                </a:solidFill>
                <a:latin typeface="Calibri"/>
              </a:rPr>
              <a:t> Renda per capita que define situação de </a:t>
            </a:r>
            <a:r>
              <a:rPr b="1" lang="pt-BR" sz="1400">
                <a:solidFill>
                  <a:srgbClr val="595959"/>
                </a:solidFill>
                <a:latin typeface="Calibri"/>
              </a:rPr>
              <a:t>pobreza</a:t>
            </a:r>
            <a:r>
              <a:rPr lang="pt-BR" sz="1400">
                <a:solidFill>
                  <a:srgbClr val="595959"/>
                </a:solidFill>
                <a:latin typeface="Calibri"/>
              </a:rPr>
              <a:t> conforme Decreto.8794/29 de junho de 2016</a:t>
            </a:r>
            <a:endParaRPr/>
          </a:p>
        </p:txBody>
      </p:sp>
    </p:spTree>
  </p:cSld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0" y="71280"/>
            <a:ext cx="9143640" cy="4996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DejaVu Sans"/>
              </a:rPr>
              <a:t>ACESSO A SERVIÇOS</a:t>
            </a:r>
            <a:endParaRPr/>
          </a:p>
        </p:txBody>
      </p:sp>
      <p:sp>
        <p:nvSpPr>
          <p:cNvPr id="318" name="CustomShape 2"/>
          <p:cNvSpPr/>
          <p:nvPr/>
        </p:nvSpPr>
        <p:spPr>
          <a:xfrm>
            <a:off x="455760" y="608040"/>
            <a:ext cx="366048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ACESSA OU JÁ ACESSOU ALGUM SERVIÇO</a:t>
            </a:r>
            <a:endParaRPr/>
          </a:p>
        </p:txBody>
      </p:sp>
      <p:sp>
        <p:nvSpPr>
          <p:cNvPr id="319" name="CustomShape 3"/>
          <p:cNvSpPr/>
          <p:nvPr/>
        </p:nvSpPr>
        <p:spPr>
          <a:xfrm>
            <a:off x="5462640" y="617400"/>
            <a:ext cx="3660480" cy="821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VOCÊ FAZ ALGUM </a:t>
            </a: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
</a:t>
            </a: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TIPO DE TRATAMENTO</a:t>
            </a:r>
            <a:endParaRPr/>
          </a:p>
        </p:txBody>
      </p:sp>
      <p:sp>
        <p:nvSpPr>
          <p:cNvPr id="320" name="CustomShape 4"/>
          <p:cNvSpPr/>
          <p:nvPr/>
        </p:nvSpPr>
        <p:spPr>
          <a:xfrm>
            <a:off x="5286240" y="4071960"/>
            <a:ext cx="366048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  <a:ea typeface="DejaVu Sans"/>
              </a:rPr>
              <a:t>ONDE?</a:t>
            </a:r>
            <a:endParaRPr/>
          </a:p>
        </p:txBody>
      </p:sp>
      <p:sp>
        <p:nvSpPr>
          <p:cNvPr id="321" name="Line 5"/>
          <p:cNvSpPr/>
          <p:nvPr/>
        </p:nvSpPr>
        <p:spPr>
          <a:xfrm>
            <a:off x="4857480" y="571320"/>
            <a:ext cx="0" cy="456552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graphicFrame>
        <p:nvGraphicFramePr>
          <p:cNvPr id="322" name="Gráfico 12"/>
          <p:cNvGraphicFramePr/>
          <p:nvPr/>
        </p:nvGraphicFramePr>
        <p:xfrm>
          <a:off x="0" y="1357200"/>
          <a:ext cx="4589280" cy="435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23" name="Gráfico 13"/>
          <p:cNvGraphicFramePr/>
          <p:nvPr/>
        </p:nvGraphicFramePr>
        <p:xfrm>
          <a:off x="5357880" y="1285920"/>
          <a:ext cx="4507200" cy="299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descr="" id="324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5899320" y="4500720"/>
            <a:ext cx="2704680" cy="2047680"/>
          </a:xfrm>
          <a:prstGeom prst="rect">
            <a:avLst/>
          </a:prstGeom>
          <a:ln w="9360">
            <a:solidFill>
              <a:srgbClr val="a6a6a6"/>
            </a:solidFill>
            <a:miter/>
          </a:ln>
        </p:spPr>
      </p:pic>
    </p:spTree>
  </p:cSld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455760" y="312840"/>
            <a:ext cx="725940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QUE PROBLEMA DE SAÚDE QUER RELATAR</a:t>
            </a:r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5715000" y="3786120"/>
            <a:ext cx="2785680" cy="4561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OUTRO. QUAL:</a:t>
            </a:r>
            <a:endParaRPr/>
          </a:p>
        </p:txBody>
      </p:sp>
      <p:graphicFrame>
        <p:nvGraphicFramePr>
          <p:cNvPr id="327" name="Gráfico 10"/>
          <p:cNvGraphicFramePr/>
          <p:nvPr/>
        </p:nvGraphicFramePr>
        <p:xfrm>
          <a:off x="714240" y="785880"/>
          <a:ext cx="4428720" cy="514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descr="" id="32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43720" y="4348080"/>
            <a:ext cx="2949120" cy="1366560"/>
          </a:xfrm>
          <a:prstGeom prst="rect">
            <a:avLst/>
          </a:prstGeom>
        </p:spPr>
      </p:pic>
      <p:sp>
        <p:nvSpPr>
          <p:cNvPr id="329" name="CustomShape 3"/>
          <p:cNvSpPr/>
          <p:nvPr/>
        </p:nvSpPr>
        <p:spPr>
          <a:xfrm>
            <a:off x="4286160" y="5143680"/>
            <a:ext cx="1071360" cy="428400"/>
          </a:xfrm>
          <a:prstGeom prst="straightConnector1">
            <a:avLst/>
          </a:prstGeom>
          <a:ln w="28440">
            <a:solidFill>
              <a:srgbClr val="4f6228"/>
            </a:solidFill>
            <a:round/>
            <a:tailEnd len="med" type="triangle" w="med"/>
          </a:ln>
        </p:spPr>
      </p:sp>
    </p:spTree>
  </p:cSld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0" y="264960"/>
            <a:ext cx="9143640" cy="4996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DejaVu Sans"/>
              </a:rPr>
              <a:t>VIOLÊNCIA</a:t>
            </a:r>
            <a:endParaRPr/>
          </a:p>
        </p:txBody>
      </p:sp>
      <p:sp>
        <p:nvSpPr>
          <p:cNvPr id="331" name="CustomShape 2"/>
          <p:cNvSpPr/>
          <p:nvPr/>
        </p:nvSpPr>
        <p:spPr>
          <a:xfrm>
            <a:off x="455760" y="907920"/>
            <a:ext cx="3660480" cy="821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SOFRE ALGUM </a:t>
            </a:r>
            <a:endParaRPr/>
          </a:p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TIPO DE VIOLÊNCIA</a:t>
            </a:r>
            <a:endParaRPr/>
          </a:p>
        </p:txBody>
      </p:sp>
      <p:sp>
        <p:nvSpPr>
          <p:cNvPr id="332" name="CustomShape 3"/>
          <p:cNvSpPr/>
          <p:nvPr/>
        </p:nvSpPr>
        <p:spPr>
          <a:xfrm>
            <a:off x="3780000" y="942840"/>
            <a:ext cx="4649400" cy="118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DOS QUE RESPONDERAM SIM, QUAIS VIOLÊNCIAS SOFREU:</a:t>
            </a:r>
            <a:endParaRPr/>
          </a:p>
        </p:txBody>
      </p:sp>
      <p:sp>
        <p:nvSpPr>
          <p:cNvPr id="333" name="Line 4"/>
          <p:cNvSpPr/>
          <p:nvPr/>
        </p:nvSpPr>
        <p:spPr>
          <a:xfrm>
            <a:off x="3419280" y="942840"/>
            <a:ext cx="0" cy="4565520"/>
          </a:xfrm>
          <a:prstGeom prst="line">
            <a:avLst/>
          </a:prstGeom>
          <a:ln w="9360">
            <a:solidFill>
              <a:srgbClr val="4f6228"/>
            </a:solidFill>
            <a:round/>
          </a:ln>
        </p:spPr>
      </p:sp>
      <p:graphicFrame>
        <p:nvGraphicFramePr>
          <p:cNvPr id="334" name="Gráfico 10"/>
          <p:cNvGraphicFramePr/>
          <p:nvPr/>
        </p:nvGraphicFramePr>
        <p:xfrm>
          <a:off x="4000320" y="1760760"/>
          <a:ext cx="4603320" cy="409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35" name="Gráfico 11"/>
          <p:cNvGraphicFramePr/>
          <p:nvPr/>
        </p:nvGraphicFramePr>
        <p:xfrm>
          <a:off x="142920" y="1714320"/>
          <a:ext cx="3357360" cy="335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dur="indefinite" id="35" nodeType="tmRoot" restart="never">
          <p:childTnLst>
            <p:seq>
              <p:cTn id="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428760" y="500040"/>
            <a:ext cx="8175240" cy="821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DOS QUE RESPONDERAM SIM, QUAIS FORAM OS AGRESSORES:</a:t>
            </a:r>
            <a:endParaRPr/>
          </a:p>
        </p:txBody>
      </p:sp>
      <p:graphicFrame>
        <p:nvGraphicFramePr>
          <p:cNvPr id="337" name="Gráfico 3"/>
          <p:cNvGraphicFramePr/>
          <p:nvPr/>
        </p:nvGraphicFramePr>
        <p:xfrm>
          <a:off x="1643040" y="1428840"/>
          <a:ext cx="6000480" cy="378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2000160" y="857160"/>
            <a:ext cx="4044600" cy="821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400" u="sng">
                <a:solidFill>
                  <a:srgbClr val="000000"/>
                </a:solidFill>
                <a:latin typeface="Calibri"/>
              </a:rPr>
              <a:t>PARTICIPA DE MOVIMENTOS SOCIAIS:</a:t>
            </a:r>
            <a:endParaRPr/>
          </a:p>
        </p:txBody>
      </p:sp>
      <p:graphicFrame>
        <p:nvGraphicFramePr>
          <p:cNvPr id="339" name="Gráfico 3"/>
          <p:cNvGraphicFramePr/>
          <p:nvPr/>
        </p:nvGraphicFramePr>
        <p:xfrm>
          <a:off x="2643120" y="1607400"/>
          <a:ext cx="4163400" cy="36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5500800"/>
            <a:ext cx="680760" cy="1071360"/>
          </a:xfrm>
          <a:prstGeom prst="rect">
            <a:avLst/>
          </a:prstGeom>
        </p:spPr>
      </p:pic>
      <p:sp>
        <p:nvSpPr>
          <p:cNvPr id="341" name="CustomShape 1"/>
          <p:cNvSpPr/>
          <p:nvPr/>
        </p:nvSpPr>
        <p:spPr>
          <a:xfrm>
            <a:off x="1285920" y="285840"/>
            <a:ext cx="7500600" cy="58348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Gill Sans MT"/>
              </a:rPr>
              <a:t>Rede de atendimento POPULAÇÃO DE RUA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50000"/>
              </a:lnSpc>
              <a:buFont charset="2" typeface="Wingdings 3"/>
              <a:buChar char=""/>
            </a:pPr>
            <a:r>
              <a:rPr lang="pt-BR">
                <a:solidFill>
                  <a:srgbClr val="000000"/>
                </a:solidFill>
                <a:latin typeface="Gill Sans MT"/>
              </a:rPr>
              <a:t>CREAS</a:t>
            </a:r>
            <a:endParaRPr/>
          </a:p>
          <a:p>
            <a:pPr>
              <a:lnSpc>
                <a:spcPct val="150000"/>
              </a:lnSpc>
              <a:buFont charset="2" typeface="Wingdings 3"/>
              <a:buChar char=""/>
            </a:pPr>
            <a:r>
              <a:rPr lang="pt-BR">
                <a:solidFill>
                  <a:srgbClr val="000000"/>
                </a:solidFill>
                <a:latin typeface="Gill Sans MT"/>
              </a:rPr>
              <a:t>Centro POP</a:t>
            </a:r>
            <a:endParaRPr/>
          </a:p>
          <a:p>
            <a:pPr>
              <a:lnSpc>
                <a:spcPct val="150000"/>
              </a:lnSpc>
              <a:buFont charset="2" typeface="Wingdings 3"/>
              <a:buChar char=""/>
            </a:pPr>
            <a:r>
              <a:rPr lang="pt-BR">
                <a:solidFill>
                  <a:srgbClr val="000000"/>
                </a:solidFill>
                <a:latin typeface="Gill Sans MT"/>
              </a:rPr>
              <a:t> </a:t>
            </a:r>
            <a:r>
              <a:rPr lang="pt-BR">
                <a:solidFill>
                  <a:srgbClr val="000000"/>
                </a:solidFill>
                <a:latin typeface="Gill Sans MT"/>
              </a:rPr>
              <a:t>Acolhimento População em Situação de Rua</a:t>
            </a:r>
            <a:endParaRPr/>
          </a:p>
          <a:p>
            <a:pPr>
              <a:lnSpc>
                <a:spcPct val="150000"/>
              </a:lnSpc>
              <a:buFont charset="2" typeface="Wingdings 3"/>
              <a:buChar char=""/>
            </a:pPr>
            <a:r>
              <a:rPr lang="pt-BR">
                <a:solidFill>
                  <a:srgbClr val="000000"/>
                </a:solidFill>
                <a:latin typeface="Gill Sans MT"/>
              </a:rPr>
              <a:t> </a:t>
            </a:r>
            <a:r>
              <a:rPr lang="pt-BR">
                <a:solidFill>
                  <a:srgbClr val="000000"/>
                </a:solidFill>
                <a:latin typeface="Gill Sans MT"/>
              </a:rPr>
              <a:t>Casa da Acolhida e do Regresso</a:t>
            </a:r>
            <a:endParaRPr/>
          </a:p>
          <a:p>
            <a:pPr>
              <a:lnSpc>
                <a:spcPct val="150000"/>
              </a:lnSpc>
              <a:buFont charset="2" typeface="Wingdings 3"/>
              <a:buChar char=""/>
            </a:pPr>
            <a:r>
              <a:rPr lang="pt-BR">
                <a:solidFill>
                  <a:srgbClr val="000000"/>
                </a:solidFill>
                <a:latin typeface="Gill Sans MT"/>
              </a:rPr>
              <a:t> </a:t>
            </a:r>
            <a:r>
              <a:rPr lang="pt-BR">
                <a:solidFill>
                  <a:srgbClr val="000000"/>
                </a:solidFill>
                <a:latin typeface="Gill Sans MT"/>
              </a:rPr>
              <a:t>CIAMP</a:t>
            </a:r>
            <a:endParaRPr/>
          </a:p>
          <a:p>
            <a:pPr>
              <a:lnSpc>
                <a:spcPct val="150000"/>
              </a:lnSpc>
              <a:buFont charset="2" typeface="Wingdings 3"/>
              <a:buChar char=""/>
            </a:pPr>
            <a:r>
              <a:rPr lang="pt-BR">
                <a:solidFill>
                  <a:srgbClr val="000000"/>
                </a:solidFill>
                <a:latin typeface="Gill Sans MT"/>
              </a:rPr>
              <a:t> </a:t>
            </a:r>
            <a:r>
              <a:rPr lang="pt-BR">
                <a:solidFill>
                  <a:srgbClr val="000000"/>
                </a:solidFill>
                <a:latin typeface="Gill Sans MT"/>
              </a:rPr>
              <a:t>Guarda Pertences para População em Situação de</a:t>
            </a:r>
            <a:endParaRPr/>
          </a:p>
          <a:p>
            <a:pPr>
              <a:lnSpc>
                <a:spcPct val="150000"/>
              </a:lnSpc>
              <a:buFont charset="2" typeface="Wingdings 3"/>
              <a:buChar char=""/>
            </a:pPr>
            <a:r>
              <a:rPr lang="pt-BR">
                <a:solidFill>
                  <a:srgbClr val="000000"/>
                </a:solidFill>
                <a:latin typeface="Gill Sans MT"/>
              </a:rPr>
              <a:t>ASA-Atendimento Social Avançado</a:t>
            </a:r>
            <a:endParaRPr/>
          </a:p>
          <a:p>
            <a:pPr>
              <a:lnSpc>
                <a:spcPct val="150000"/>
              </a:lnSpc>
              <a:buFont charset="2" typeface="Wingdings 3"/>
              <a:buChar char=""/>
            </a:pPr>
            <a:r>
              <a:rPr lang="pt-BR">
                <a:solidFill>
                  <a:srgbClr val="000000"/>
                </a:solidFill>
                <a:latin typeface="Gill Sans MT"/>
              </a:rPr>
              <a:t>Abordagem Social</a:t>
            </a:r>
            <a:endParaRPr/>
          </a:p>
          <a:p>
            <a:pPr>
              <a:lnSpc>
                <a:spcPct val="150000"/>
              </a:lnSpc>
              <a:buFont charset="2" typeface="Wingdings 3"/>
              <a:buChar char=""/>
            </a:pPr>
            <a:r>
              <a:rPr lang="pt-BR">
                <a:solidFill>
                  <a:srgbClr val="000000"/>
                </a:solidFill>
                <a:latin typeface="Gill Sans MT"/>
              </a:rPr>
              <a:t>Serviço de Atendimento a Vitimizados em Domicílio - SAV</a:t>
            </a:r>
            <a:endParaRPr/>
          </a:p>
          <a:p>
            <a:pPr>
              <a:lnSpc>
                <a:spcPct val="150000"/>
              </a:lnSpc>
              <a:buFont charset="2" typeface="Wingdings 3"/>
              <a:buChar char=""/>
            </a:pPr>
            <a:r>
              <a:rPr lang="pt-BR">
                <a:solidFill>
                  <a:srgbClr val="000000"/>
                </a:solidFill>
                <a:latin typeface="Gill Sans MT"/>
              </a:rPr>
              <a:t>Central de Acolhimento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2" name="CustomShape 2"/>
          <p:cNvSpPr/>
          <p:nvPr/>
        </p:nvSpPr>
        <p:spPr>
          <a:xfrm>
            <a:off x="1332000" y="3645000"/>
            <a:ext cx="714348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3" name="CustomShape 3"/>
          <p:cNvSpPr/>
          <p:nvPr/>
        </p:nvSpPr>
        <p:spPr>
          <a:xfrm>
            <a:off x="8143920" y="6429240"/>
            <a:ext cx="428400" cy="196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700">
                <a:solidFill>
                  <a:srgbClr val="000000"/>
                </a:solidFill>
                <a:latin typeface="Calibri"/>
              </a:rPr>
              <a:t>DPSE</a:t>
            </a:r>
            <a:endParaRPr/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r>
              <a:rPr lang="pt-BR"/>
              <a:t>Rede Socioassistencial – Alta Complexidade</a:t>
            </a:r>
            <a:endParaRPr/>
          </a:p>
        </p:txBody>
      </p:sp>
      <p:graphicFrame>
        <p:nvGraphicFramePr>
          <p:cNvPr id="345" name="Table 2"/>
          <p:cNvGraphicFramePr/>
          <p:nvPr/>
        </p:nvGraphicFramePr>
        <p:xfrm>
          <a:off x="611640" y="1412640"/>
          <a:ext cx="7920360" cy="4464000"/>
        </p:xfrm>
        <a:graphic>
          <a:graphicData uri="http://schemas.openxmlformats.org/drawingml/2006/table">
            <a:tbl>
              <a:tblPr/>
              <a:tblGrid>
                <a:gridCol w="3440520"/>
                <a:gridCol w="2558520"/>
                <a:gridCol w="1921320"/>
              </a:tblGrid>
              <a:tr h="1112760">
                <a:tc>
                  <a:txBody>
                    <a:bodyPr anchor="b" bIns="0" lIns="7200" rIns="7200" tIns="720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Unidade de Acolhimento Institucional  - execução direta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7200" rIns="7200" tIns="720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Capacidade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7200" rIns="7200" tIns="720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Gênero </a:t>
                      </a:r>
                      <a:endParaRPr/>
                    </a:p>
                  </a:txBody>
                  <a:tcPr/>
                </a:tc>
              </a:tr>
              <a:tr h="1109160">
                <a:tc>
                  <a:txBody>
                    <a:bodyPr anchor="b" bIns="0" lIns="7200" rIns="7200" tIns="7200" wrap="none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UAI Plínio Tourinho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7200" rIns="7200" tIns="720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7200" rIns="7200" tIns="720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Masculino </a:t>
                      </a:r>
                      <a:endParaRPr/>
                    </a:p>
                  </a:txBody>
                  <a:tcPr/>
                </a:tc>
              </a:tr>
              <a:tr h="747360">
                <a:tc>
                  <a:txBody>
                    <a:bodyPr anchor="b" bIns="0" lIns="7200" rIns="7200" tIns="7200" wrap="none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UAI Boqueirão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7200" rIns="7200" tIns="720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7200" rIns="7200" tIns="720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Masculino </a:t>
                      </a:r>
                      <a:endParaRPr/>
                    </a:p>
                  </a:txBody>
                  <a:tcPr/>
                </a:tc>
              </a:tr>
              <a:tr h="747360">
                <a:tc>
                  <a:txBody>
                    <a:bodyPr anchor="b" bIns="0" lIns="7200" rIns="7200" tIns="7200" wrap="none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UAI Rebouças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7200" rIns="7200" tIns="720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7200" rIns="7200" tIns="720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Masculino </a:t>
                      </a:r>
                      <a:endParaRPr/>
                    </a:p>
                  </a:txBody>
                  <a:tcPr/>
                </a:tc>
              </a:tr>
              <a:tr h="747360">
                <a:tc>
                  <a:txBody>
                    <a:bodyPr anchor="b" bIns="0" lIns="7200" rIns="7200" tIns="7200" wrap="none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República condomínio social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7200" rIns="7200" tIns="720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7200" rIns="7200" tIns="720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Masculino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Table 1"/>
          <p:cNvGraphicFramePr/>
          <p:nvPr/>
        </p:nvGraphicFramePr>
        <p:xfrm>
          <a:off x="395640" y="764640"/>
          <a:ext cx="8352720" cy="4949280"/>
        </p:xfrm>
        <a:graphic>
          <a:graphicData uri="http://schemas.openxmlformats.org/drawingml/2006/table">
            <a:tbl>
              <a:tblPr/>
              <a:tblGrid>
                <a:gridCol w="72000"/>
                <a:gridCol w="4709880"/>
                <a:gridCol w="1785960"/>
                <a:gridCol w="1784880"/>
              </a:tblGrid>
              <a:tr h="1180440">
                <a:tc>
                  <a:txBody>
                    <a:bodyPr anchor="ctr" bIns="0" lIns="0" rIns="0" tIns="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0" rIns="0" tIns="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Unidade de Acolhimento Institucional – Rede socioassistencial privada (termo de parceria)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Capacidade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Gênero</a:t>
                      </a:r>
                      <a:endParaRPr/>
                    </a:p>
                  </a:txBody>
                  <a:tcPr/>
                </a:tc>
              </a:tr>
              <a:tr h="362520">
                <a:tc>
                  <a:txBody>
                    <a:bodyPr anchor="b" bIns="0" lIns="21600" rIns="21600" tIns="504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Comunidade Hermon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Masculino </a:t>
                      </a:r>
                      <a:endParaRPr/>
                    </a:p>
                  </a:txBody>
                  <a:tcPr/>
                </a:tc>
              </a:tr>
              <a:tr h="362520">
                <a:tc>
                  <a:txBody>
                    <a:bodyPr anchor="b" bIns="0" lIns="21600" rIns="21600" tIns="504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Comunidade Hermon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30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Feminino </a:t>
                      </a:r>
                      <a:endParaRPr/>
                    </a:p>
                  </a:txBody>
                  <a:tcPr/>
                </a:tc>
              </a:tr>
              <a:tr h="719280">
                <a:tc>
                  <a:txBody>
                    <a:bodyPr anchor="b" bIns="0" lIns="21600" rIns="21600" tIns="504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Confederação Evangélica  Boa Esperança- (Rua Getúlio Vargas)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Masculino </a:t>
                      </a:r>
                      <a:endParaRPr/>
                    </a:p>
                  </a:txBody>
                  <a:tcPr/>
                </a:tc>
              </a:tr>
              <a:tr h="719280">
                <a:tc>
                  <a:txBody>
                    <a:bodyPr anchor="b" bIns="0" lIns="21600" rIns="21600" tIns="504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Confederação Evangélica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Casa do Vovô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Masculino (pessoa idosa) </a:t>
                      </a:r>
                      <a:endParaRPr/>
                    </a:p>
                  </a:txBody>
                  <a:tcPr/>
                </a:tc>
              </a:tr>
              <a:tr h="362520">
                <a:tc>
                  <a:txBody>
                    <a:bodyPr anchor="b" bIns="0" lIns="21600" rIns="21600" tIns="504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Associação Pe. João Ceconello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45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Misto</a:t>
                      </a:r>
                      <a:endParaRPr/>
                    </a:p>
                  </a:txBody>
                  <a:tcPr/>
                </a:tc>
              </a:tr>
              <a:tr h="362520">
                <a:tc>
                  <a:txBody>
                    <a:bodyPr anchor="b" bIns="0" lIns="21600" rIns="21600" tIns="504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Fraternidade de Aliança Toca de Assis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Masculino</a:t>
                      </a:r>
                      <a:endParaRPr/>
                    </a:p>
                  </a:txBody>
                  <a:tcPr/>
                </a:tc>
              </a:tr>
              <a:tr h="880560">
                <a:tc>
                  <a:txBody>
                    <a:bodyPr anchor="b" bIns="0" lIns="21600" rIns="21600" tIns="504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Confederação Evangélica Boa Esperança (Modalidade unidade institucional de passagem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227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21600" rIns="21600" tIns="5040" wrap="none"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Masculino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SERVIÇO DE ACOLHIMENTO INSTITUCIONAL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714240" y="1500120"/>
            <a:ext cx="7643520" cy="228420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Acolhimento  provisório com estrutura para acolher com privacidade pessoas do mesmo sexo ou grupo familiar. É previsto para pessoas em situação de rua e desabrigo por abandona, migração e ausência de residência ou pessoas em trânsito e sem condições de autossustento.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1214280" y="3643200"/>
            <a:ext cx="6929280" cy="2857320"/>
          </a:xfrm>
          <a:prstGeom prst="rect">
            <a:avLst>
              <a:gd fmla="val 16667" name="adj"/>
            </a:avLst>
          </a:prstGeom>
          <a:gradFill>
            <a:gsLst>
              <a:gs pos="0">
                <a:srgbClr val="f4ffe6"/>
              </a:gs>
              <a:gs pos="50000">
                <a:srgbClr val="d9fda6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</p:sp>
      <p:sp>
        <p:nvSpPr>
          <p:cNvPr id="192" name="CustomShape 4"/>
          <p:cNvSpPr/>
          <p:nvPr/>
        </p:nvSpPr>
        <p:spPr>
          <a:xfrm>
            <a:off x="1285920" y="3753000"/>
            <a:ext cx="6571800" cy="24364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 sz="2200">
                <a:solidFill>
                  <a:srgbClr val="000000"/>
                </a:solidFill>
                <a:latin typeface="Calibri"/>
              </a:rPr>
              <a:t>Adultos e Famílias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2200">
                <a:solidFill>
                  <a:srgbClr val="000000"/>
                </a:solidFill>
                <a:latin typeface="Calibri"/>
              </a:rPr>
              <a:t>Desenvolver condições para a independência e o auto-cuidado;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200">
                <a:solidFill>
                  <a:srgbClr val="000000"/>
                </a:solidFill>
                <a:latin typeface="Calibri"/>
              </a:rPr>
              <a:t>Promover o acesso à rede de qualificações e requalificação profissional com vistas à inclusão produtiva.</a:t>
            </a:r>
            <a:endParaRPr/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" name="Table 1"/>
          <p:cNvGraphicFramePr/>
          <p:nvPr/>
        </p:nvGraphicFramePr>
        <p:xfrm>
          <a:off x="1523880" y="1397160"/>
          <a:ext cx="6095520" cy="202140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8877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Calibri"/>
                        </a:rPr>
                        <a:t>Forma de Oferta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Calibri"/>
                        </a:rPr>
                        <a:t>Nº de Vagas de Acolhimento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Execução Direta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Execução Rede Privada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442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676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539640" y="2493000"/>
            <a:ext cx="8228880" cy="2872800"/>
          </a:xfrm>
          <a:prstGeom prst="rect">
            <a:avLst/>
          </a:prstGeom>
        </p:spPr>
        <p:txBody>
          <a:bodyPr bIns="0" lIns="0" rIns="0" tIns="0"/>
          <a:p>
            <a:r>
              <a:rPr lang="pt-BR" sz="3100"/>
              <a:t>Temperatura abaixo de 7º grau;</a:t>
            </a:r>
            <a:endParaRPr/>
          </a:p>
          <a:p>
            <a:endParaRPr/>
          </a:p>
          <a:p>
            <a:r>
              <a:rPr lang="pt-BR" sz="3100"/>
              <a:t>Envolvendo a Sociedade Civil, Universidades e Voluntários;</a:t>
            </a:r>
            <a:endParaRPr/>
          </a:p>
          <a:p>
            <a:endParaRPr/>
          </a:p>
          <a:p>
            <a:r>
              <a:rPr lang="pt-BR" sz="3100"/>
              <a:t>Abordagem Social e Acolhimento Emergencial e retorno familiar</a:t>
            </a:r>
            <a:endParaRPr/>
          </a:p>
          <a:p>
            <a:endParaRPr/>
          </a:p>
        </p:txBody>
      </p:sp>
      <p:sp>
        <p:nvSpPr>
          <p:cNvPr id="349" name="TextShape 2"/>
          <p:cNvSpPr txBox="1"/>
          <p:nvPr/>
        </p:nvSpPr>
        <p:spPr>
          <a:xfrm>
            <a:off x="323640" y="548640"/>
            <a:ext cx="8228880" cy="12236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2400"/>
              <a:t>OPERAÇÃO CURITIBA QUE NÃO DORME</a:t>
            </a:r>
            <a:endParaRPr/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pt-BR" sz="2600"/>
              <a:t>Comitê Intersetorial de Acompanhamento e Monitoramento da Política da População em Situação de Rua – CIAMP Rua/CURITIBA</a:t>
            </a:r>
            <a:endParaRPr/>
          </a:p>
        </p:txBody>
      </p:sp>
      <p:sp>
        <p:nvSpPr>
          <p:cNvPr id="351" name="TextShape 2"/>
          <p:cNvSpPr txBox="1"/>
          <p:nvPr/>
        </p:nvSpPr>
        <p:spPr>
          <a:xfrm>
            <a:off x="457200" y="1689120"/>
            <a:ext cx="8229240" cy="388260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00000"/>
              </a:lnSpc>
            </a:pPr>
            <a:r>
              <a:rPr b="1" lang="pt-BR" sz="1600"/>
              <a:t>Decreto Federal nº 7053/2009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1600"/>
              <a:t>Institui a Política Nacional para a População em Situação de Rua e seu Comitê Intersetorial de Acompanhamento e Monitoramento, e dá outras providências.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1600"/>
              <a:t>Decreto Municipal n.º  1.226/2012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1600"/>
              <a:t>Institui o Comitê de Acompanhamento e Monitoramento das ações concernentes à Política Nacional para a População em Situação de Rua no âmbito do Município de Curitiba.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1600"/>
              <a:t>Objetivos: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1600"/>
              <a:t>Pensar em políticas que realizem a promoção e proteção dos direito humanos da população em situação de rua, levando todo o apoio nas áreas de saúde, educação e trabalho.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1600"/>
              <a:t>Garantir a promoção e proteção dos direitos humanos e exercer a orientação sobre os direitos humanos das pessoas em situação de rua do Estado do Paraná.</a:t>
            </a:r>
            <a:endParaRPr/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457200" y="71280"/>
            <a:ext cx="8229240" cy="11426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pt-BR" sz="2600"/>
              <a:t>CIAMP Rua/Curitiba</a:t>
            </a:r>
            <a:r>
              <a:rPr lang="pt-BR" sz="2600"/>
              <a:t>
</a:t>
            </a:r>
            <a:r>
              <a:rPr lang="pt-BR" sz="2600"/>
              <a:t>Portaria nº 101 de 22/02/2017 - COMPOSIÇÃO</a:t>
            </a:r>
            <a:endParaRPr/>
          </a:p>
        </p:txBody>
      </p:sp>
      <p:graphicFrame>
        <p:nvGraphicFramePr>
          <p:cNvPr id="353" name="Table 2"/>
          <p:cNvGraphicFramePr/>
          <p:nvPr/>
        </p:nvGraphicFramePr>
        <p:xfrm>
          <a:off x="214200" y="1397160"/>
          <a:ext cx="8643600" cy="4747680"/>
        </p:xfrm>
        <a:graphic>
          <a:graphicData uri="http://schemas.openxmlformats.org/drawingml/2006/table">
            <a:tbl>
              <a:tblPr/>
              <a:tblGrid>
                <a:gridCol w="4429080"/>
                <a:gridCol w="4214520"/>
              </a:tblGrid>
              <a:tr h="3265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</a:rPr>
                        <a:t>GOVERNAMENTAIS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</a:rPr>
                        <a:t>SOCIEDADE CIVIL</a:t>
                      </a:r>
                      <a:endParaRPr/>
                    </a:p>
                  </a:txBody>
                  <a:tcPr/>
                </a:tc>
              </a:tr>
              <a:tr h="44319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Companhia de Habitação Popular de Curitiba – COHAB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Fundação de Ação Social- FAS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Secretaria Municipal de Saúde - SMS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Secretaria Municipal de defesa Social – SMDS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Secretaria Municipal de Abastecimento – SMAB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Secretaria Municipal de Esporte, Lazer e Juventude - SMELJ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Secretaria Municipal de Educação – SME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Secretaria de Governo Municipal – SGM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Superintendência 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</a:rPr>
                        <a:t>do Trabalho e Emprego - STE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ABASC - Associação Batista de Ação Social de Curitiba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Associação Casa do Peregrino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CEASPA – Confederação Evangélica de Assistência Social do Paraná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Filhas da Caridade de São Vicente de Paulo – Província de Curitiba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Fraternidade de Aliança Toca de Assis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Comunidade Hermon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MNPR – Movimento Nacional da População em Situação de Rua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Pastoral do Povo da Rua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charset="2" typeface="Wingdings"/>
                        <a:buChar char=""/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Calibri"/>
                        </a:rPr>
                        <a:t>SEFRAS – Serviço Franciscano de Solidariedade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388080" y="0"/>
            <a:ext cx="7772040" cy="9601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Arial Rounded MT Bold"/>
              </a:rPr>
              <a:t>CONSULTÓRIO NA RUA DE CURITIBA</a:t>
            </a:r>
            <a:endParaRPr/>
          </a:p>
        </p:txBody>
      </p:sp>
      <p:sp>
        <p:nvSpPr>
          <p:cNvPr id="35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/>
              <a:t>O </a:t>
            </a:r>
            <a:r>
              <a:rPr b="1" lang="pt-BR"/>
              <a:t>Consultório na Rua </a:t>
            </a:r>
            <a:r>
              <a:rPr lang="pt-BR"/>
              <a:t>é uma política pública.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/>
              <a:t>Regida pela Portaria Ministerial 122 de 2012,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b="1" lang="pt-BR"/>
              <a:t>Ampliar o acesso da população em situação de rua</a:t>
            </a:r>
            <a:r>
              <a:rPr lang="pt-BR"/>
              <a:t> e ofertar, de maneira mais oportuna, </a:t>
            </a:r>
            <a:r>
              <a:rPr b="1" lang="pt-BR"/>
              <a:t>atenção integral à saúde</a:t>
            </a:r>
            <a:r>
              <a:rPr lang="pt-BR"/>
              <a:t>, por meio das equipes e serviços da atenção básica.</a:t>
            </a:r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r>
              <a:rPr lang="pt-BR"/>
              <a:t>As equipes de Consultório na Rua são multiprofissionais e lidam com </a:t>
            </a:r>
            <a:r>
              <a:rPr b="1" lang="pt-BR"/>
              <a:t>diferentes problemas e necessidades de saúde </a:t>
            </a:r>
            <a:r>
              <a:rPr lang="pt-BR"/>
              <a:t>da população </a:t>
            </a:r>
            <a:r>
              <a:rPr b="1" lang="pt-BR"/>
              <a:t>em vulnerabilidade social</a:t>
            </a:r>
            <a:r>
              <a:rPr lang="pt-BR"/>
              <a:t>, realizando atividades de forma itinerante, e, quando necessário, utilizando as Unidades de Saúde do território.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388080" y="0"/>
            <a:ext cx="7772040" cy="9601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Arial Rounded MT Bold"/>
              </a:rPr>
              <a:t>CONSULTÓRIO NA RUA DE CURITIBA</a:t>
            </a:r>
            <a:endParaRPr/>
          </a:p>
        </p:txBody>
      </p:sp>
      <p:graphicFrame>
        <p:nvGraphicFramePr>
          <p:cNvPr id="357" name="Table 2"/>
          <p:cNvGraphicFramePr/>
          <p:nvPr/>
        </p:nvGraphicFramePr>
        <p:xfrm>
          <a:off x="209520" y="1379520"/>
          <a:ext cx="8717400" cy="4198320"/>
        </p:xfrm>
        <a:graphic>
          <a:graphicData uri="http://schemas.openxmlformats.org/drawingml/2006/table">
            <a:tbl>
              <a:tblPr/>
              <a:tblGrid>
                <a:gridCol w="1979280"/>
                <a:gridCol w="735120"/>
                <a:gridCol w="784440"/>
                <a:gridCol w="784440"/>
                <a:gridCol w="803880"/>
                <a:gridCol w="754200"/>
                <a:gridCol w="698400"/>
                <a:gridCol w="762840"/>
                <a:gridCol w="706680"/>
                <a:gridCol w="708120"/>
              </a:tblGrid>
              <a:tr h="265680"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Produtividade das Equipes de Consultório na Rua SMS/Curitiba</a:t>
                      </a:r>
                      <a:endParaRPr/>
                    </a:p>
                  </a:txBody>
                  <a:tcPr/>
                </a:tc>
              </a:tr>
              <a:tr h="337320">
                <a:tc>
                  <a:txBody>
                    <a:bodyPr anchor="b" bIns="0" lIns="51120" rIns="51120" tIns="0" wrap="none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570600"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1° quad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2º quad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3º quad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1º quad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2° quad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3º quad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1º quad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2° quad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3° quad</a:t>
                      </a:r>
                      <a:endParaRPr/>
                    </a:p>
                  </a:txBody>
                  <a:tcPr/>
                </a:tc>
              </a:tr>
              <a:tr h="1180440">
                <a:tc>
                  <a:txBody>
                    <a:bodyPr bIns="0" lIns="51120" rIns="51120" tIns="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Total de usuários cadastrados ativos*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1912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2681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2732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2560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2915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3344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2121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1835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2.038</a:t>
                      </a:r>
                      <a:endParaRPr/>
                    </a:p>
                  </a:txBody>
                  <a:tcPr/>
                </a:tc>
              </a:tr>
              <a:tr h="875520">
                <a:tc>
                  <a:txBody>
                    <a:bodyPr bIns="0" lIns="51120" rIns="51120" tIns="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Total de atendimentos realizados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5573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7976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5398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5738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7919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8502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7734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6056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5741</a:t>
                      </a:r>
                      <a:endParaRPr/>
                    </a:p>
                  </a:txBody>
                  <a:tcPr/>
                </a:tc>
              </a:tr>
              <a:tr h="875520">
                <a:tc>
                  <a:txBody>
                    <a:bodyPr bIns="0" lIns="51120" rIns="51120" tIns="0"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Média de atendimento/ usuário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2,9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3,65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3,30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1120" rIns="5112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2,8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" name="CustomShape 3"/>
          <p:cNvSpPr/>
          <p:nvPr/>
        </p:nvSpPr>
        <p:spPr>
          <a:xfrm>
            <a:off x="1308600" y="5570640"/>
            <a:ext cx="6190920" cy="819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Calibri"/>
              </a:rPr>
              <a:t>*por ativos entende-se os usuários que receberam no mínimo um atendimento pelas equipes de Consultório na Rua nos últimos 06 meses.</a:t>
            </a:r>
            <a:endParaRPr/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388080" y="0"/>
            <a:ext cx="7772040" cy="9601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Arial Rounded MT Bold"/>
              </a:rPr>
              <a:t>CONSULTÓRIO NA RUA DE CURITIBA</a:t>
            </a:r>
            <a:endParaRPr/>
          </a:p>
        </p:txBody>
      </p:sp>
      <p:sp>
        <p:nvSpPr>
          <p:cNvPr id="360" name="Line 2"/>
          <p:cNvSpPr/>
          <p:nvPr/>
        </p:nvSpPr>
        <p:spPr>
          <a:xfrm flipV="1">
            <a:off x="1931040" y="1143000"/>
            <a:ext cx="7212960" cy="15840"/>
          </a:xfrm>
          <a:prstGeom prst="line">
            <a:avLst/>
          </a:prstGeom>
          <a:ln w="25560">
            <a:solidFill>
              <a:srgbClr val="4f81bd"/>
            </a:solidFill>
            <a:round/>
          </a:ln>
        </p:spPr>
      </p:sp>
      <p:sp>
        <p:nvSpPr>
          <p:cNvPr id="361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lang="pt-BR"/>
              <a:t>Tuberculose – 114 alta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HIV – 55 casos em acompanhamento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Gestantes – 96 casos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Álcool e outras drogas – 506 encaminhamentos CAPS AD</a:t>
            </a:r>
            <a:endParaRPr/>
          </a:p>
          <a:p>
            <a:pPr>
              <a:lnSpc>
                <a:spcPct val="100000"/>
              </a:lnSpc>
            </a:pPr>
            <a:r>
              <a:rPr lang="pt-BR"/>
              <a:t>Transtorno Mental – 84 encaminhamentos CAPS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2" name="CustomShape 4"/>
          <p:cNvSpPr/>
          <p:nvPr/>
        </p:nvSpPr>
        <p:spPr>
          <a:xfrm>
            <a:off x="1685880" y="4966200"/>
            <a:ext cx="6054120" cy="16138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 anchor="ctr" bIns="45000" lIns="90000" rIns="90000" tIns="45000"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  <a:ea typeface="Calibri"/>
              </a:rPr>
              <a:t>Acompanhamento às pessoas que saíram das ruas, e atualmente estão morando em unidades de acolhimentos da Fundação de Ação Social ou fizeram retorno familiar ou ainda, estão pagando aluguel.</a:t>
            </a:r>
            <a:endParaRPr/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500040" y="2286000"/>
            <a:ext cx="8228880" cy="2999880"/>
          </a:xfrm>
          <a:prstGeom prst="rect">
            <a:avLst/>
          </a:prstGeom>
        </p:spPr>
        <p:txBody>
          <a:bodyPr bIns="0" lIns="0" rIns="0" tIns="0"/>
          <a:p>
            <a:pPr algn="just">
              <a:lnSpc>
                <a:spcPct val="100000"/>
              </a:lnSpc>
            </a:pPr>
            <a:r>
              <a:rPr lang="pt-BR" sz="2400">
                <a:latin typeface="Calibri"/>
              </a:rPr>
              <a:t>O Restaurante Popular de Curitiba é fruto de parceria entre o Governo Federal, através do Ministério de Desenvolvimento Social e Combate à Fome, da Prefeitura Municipal de Curitiba, através da Secretaria do Abastecimento, e da Ação Social do Paraná entidade vencedora da licitação realizada para o gerenciamento do Restaurante, reconhecida pelas suas ações em prol do resgate da dignidade e da cidadania em Curitiba e no Estado do Paraná.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2400">
                <a:latin typeface="Calibri"/>
              </a:rPr>
              <a:t>A proposta futura é que a população em situação de rua seja isenta do pagamento para acesso a alimentação.</a:t>
            </a:r>
            <a:endParaRPr/>
          </a:p>
        </p:txBody>
      </p:sp>
      <p:sp>
        <p:nvSpPr>
          <p:cNvPr id="364" name="TextShape 2"/>
          <p:cNvSpPr txBox="1"/>
          <p:nvPr/>
        </p:nvSpPr>
        <p:spPr>
          <a:xfrm>
            <a:off x="428760" y="35712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RESTAURANTE POPULAR – SECRETARIA MUNICIPAL DE ABASTECIMENTO</a:t>
            </a:r>
            <a:endParaRPr/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endParaRPr/>
          </a:p>
        </p:txBody>
      </p:sp>
      <p:sp>
        <p:nvSpPr>
          <p:cNvPr id="3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pic>
        <p:nvPicPr>
          <p:cNvPr descr="" id="36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000240" y="1357200"/>
            <a:ext cx="3703320" cy="4936680"/>
          </a:xfrm>
          <a:prstGeom prst="rect">
            <a:avLst/>
          </a:prstGeom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755640" y="1340640"/>
            <a:ext cx="7632360" cy="3501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  <a:ea typeface="ＭＳ Ｐゴシック"/>
              </a:rPr>
              <a:t>“</a:t>
            </a:r>
            <a:r>
              <a:rPr b="1" lang="pt-BR" sz="3200">
                <a:solidFill>
                  <a:srgbClr val="000000"/>
                </a:solidFill>
                <a:latin typeface="Calibri"/>
                <a:ea typeface="ＭＳ Ｐゴシック"/>
              </a:rPr>
              <a:t>O que vale na vida não é ponto de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  <a:ea typeface="ＭＳ Ｐゴシック"/>
              </a:rPr>
              <a:t>partida, mas a  caminhada.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  <a:ea typeface="ＭＳ Ｐゴシック"/>
              </a:rPr>
              <a:t>Caminhando e semeando, no fim terás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  <a:ea typeface="ＭＳ Ｐゴシック"/>
              </a:rPr>
              <a:t>o que colher”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  <a:ea typeface="ＭＳ Ｐゴシック"/>
              </a:rPr>
              <a:t>(Cora Coralina)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SERVIÇO DE ACOLHIMENTO INSTITUCIONAL</a:t>
            </a: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642960" y="1500120"/>
            <a:ext cx="7500600" cy="57589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Segurança de Acolhida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/>
              </a:rPr>
              <a:t>Ser acolhido em condições de dignidade;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/>
              </a:rPr>
              <a:t>Ter sua identidade, integridade e história de vida preservada;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2000">
                <a:solidFill>
                  <a:srgbClr val="000000"/>
                </a:solidFill>
                <a:latin typeface="Calibri"/>
              </a:rPr>
              <a:t>Ter acesso a espaço com padrões de qualidade quanto a: higiene, acessibilidade, habitabilidade, salubridade, segurança e conforto;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Ter acesso a alimentação em padrões nutricionais adequados e adaptados  a necessidades específicas;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Ter acesso a ambiência acolhedora e espaços reservados a manutenção da privacidade do usuário e guarda de pertences pessoais.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SERVIÇO DE ACOLHIMENTO INSTITUCIONAL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642960" y="1500120"/>
            <a:ext cx="7500600" cy="6673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Segurança de Desenvolvimento de autonomia individual, familiar e social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Ter endereço institucional para utilização como referência;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Ter vivências pautadas pelo respeito a si próprio e aos outros, fundamentadas em princípios éticos de justiça e cidadania;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Ter acesso a atividades, segundo suas necessidades, interesses e possibilidades;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Ter acompanhamento que possibilite o desenvolvimento de habilidades de autogestão, autossustentação e independência;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Ter respeitados os seus direitos de opinião e decisão;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Ter acesso a espaços próprios e personalizados;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Ter acesso a documentação civil;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SERVIÇO DE ACOLHIMENTO INSTITUCIONAL</a:t>
            </a: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642960" y="1500120"/>
            <a:ext cx="7500600" cy="54388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Segurança de Desenvolvimento de autonomia individual, familiar e social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Obter orientações e informações sobre o serviço, direitos e como acessá-los;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Ser ouvido e expressar necessidades, interesses e possibilidades;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Desenvolver capacidades para autocuidados, construir projetos de vida e alcançar a autonomia;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Ter ampliada a capacidade protetiva da família e a superação de suas dificuldades.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Ser preparado para o desligamento do serviço;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Avaliar o serviço.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pt-BR" sz="3000"/>
              <a:t>SERVIÇO DE ACOLHIMENTO INSTITUCIONAL</a:t>
            </a:r>
            <a:endParaRPr/>
          </a:p>
        </p:txBody>
      </p:sp>
      <p:sp>
        <p:nvSpPr>
          <p:cNvPr id="200" name="CustomShape 2"/>
          <p:cNvSpPr/>
          <p:nvPr/>
        </p:nvSpPr>
        <p:spPr>
          <a:xfrm>
            <a:off x="642960" y="1500120"/>
            <a:ext cx="7500600" cy="47530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Condições e Formas de Acesso: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Por encaminhamento de agentes institucionais de Serviço Especializado em Abordagem Social;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Por encaminhamentos do CREAS ou demais serviços socioassistenciais, de outras políticas públicas setoriais e de defesa de direitos;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Demanda espontânea.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  <a:p>
            <a:pPr algn="just">
              <a:lnSpc>
                <a:spcPct val="15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Unidades para Adultos e Famílias: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Abrigo Institucional;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Casa de Passagem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