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3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81417141-11D1-4181-B111-91719131B1D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613131-31A1-41A1-A161-21F111615181}" type="slidenum">
              <a:rPr lang="pt-BR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3849840" y="9428040"/>
            <a:ext cx="294588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1911101-6171-41F1-8111-6161413161B1}" type="slidenum">
              <a:rPr lang="pt-BR" sz="1200">
                <a:solidFill>
                  <a:srgbClr val="000000"/>
                </a:solidFill>
                <a:latin typeface="Arial"/>
                <a:ea typeface="+mn-ea"/>
              </a:rPr>
              <a:t>&lt;número&gt;</a:t>
            </a:fld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A1E161-E161-4131-8151-31712151414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2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onstantia"/>
              </a:rPr>
              <a:t>05/04/17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1F1B171-D1C1-4181-A1F1-11B1113191C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</p:spPr>
      </p:sp>
      <p:sp>
        <p:nvSpPr>
          <p:cNvPr id="42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</p:spPr>
      </p:sp>
      <p:sp>
        <p:nvSpPr>
          <p:cNvPr id="43" name="CustomShape 3"/>
          <p:cNvSpPr/>
          <p:nvPr/>
        </p:nvSpPr>
        <p:spPr>
          <a:xfrm>
            <a:off x="-29160" y="421560"/>
            <a:ext cx="9162720" cy="648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10800">
            <a:solidFill>
              <a:srgbClr val="008abf"/>
            </a:solidFill>
            <a:round/>
          </a:ln>
        </p:spPr>
      </p:sp>
      <p:sp>
        <p:nvSpPr>
          <p:cNvPr id="44" name="CustomShape 4"/>
          <p:cNvSpPr/>
          <p:nvPr/>
        </p:nvSpPr>
        <p:spPr>
          <a:xfrm>
            <a:off x="-21600" y="495360"/>
            <a:ext cx="9175320" cy="5299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ln w="9360">
            <a:solidFill>
              <a:srgbClr val="009dd9"/>
            </a:solidFill>
            <a:round/>
          </a:ln>
        </p:spPr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Clique para editar o formato do texto do títuloClique para editar o estilo do título mestre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7.º Nível da estrutura de tópicosClique para editar os estilos do texto mestre</a:t>
            </a:r>
            <a:endParaRPr/>
          </a:p>
          <a:p>
            <a:pPr lvl="1">
              <a:lnSpc>
                <a:spcPct val="100000"/>
              </a:lnSpc>
              <a:buSzPct val="85000"/>
              <a:buFont charset="2" typeface="Wingdings 2"/>
              <a:buChar char=""/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Segundo nível</a:t>
            </a:r>
            <a:endParaRPr/>
          </a:p>
          <a:p>
            <a:pPr lvl="1">
              <a:buSzPct val="85000"/>
              <a:buFont charset="2" typeface="Wingdings 2"/>
              <a:buChar char=""/>
            </a:pPr>
            <a:r>
              <a:rPr lang="pt-BR" sz="2100">
                <a:solidFill>
                  <a:srgbClr val="000000"/>
                </a:solidFill>
                <a:latin typeface="Constantia"/>
              </a:rPr>
              <a:t>Terceiro nível</a:t>
            </a:r>
            <a:endParaRPr/>
          </a:p>
          <a:p>
            <a:pPr lvl="2">
              <a:buSzPct val="70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Quarto nível</a:t>
            </a:r>
            <a:endParaRPr/>
          </a:p>
          <a:p>
            <a:pPr lvl="3">
              <a:buSzPct val="6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Quinto nível</a:t>
            </a:r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onstantia"/>
              </a:rPr>
              <a:t>05/04/17</a:t>
            </a:r>
            <a:endParaRPr/>
          </a:p>
        </p:txBody>
      </p:sp>
      <p:sp>
        <p:nvSpPr>
          <p:cNvPr id="48" name="PlaceHolder 8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2171A1-4101-4101-A191-91D171712191}" type="slidenum">
              <a:rPr lang="pt-BR">
                <a:solidFill>
                  <a:srgbClr val="000000"/>
                </a:solidFill>
                <a:latin typeface="Constantia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84560" y="65160"/>
            <a:ext cx="8352720" cy="7465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i="1" lang="pt-BR" sz="4000">
                <a:solidFill>
                  <a:srgbClr val="04617b"/>
                </a:solidFill>
                <a:latin typeface="Calibri"/>
              </a:rPr>
              <a:t>PREFEITURA DO MUNICIPIO DE LONDRINA 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800">
                <a:solidFill>
                  <a:srgbClr val="000000"/>
                </a:solidFill>
                <a:latin typeface="Calibri"/>
              </a:rPr>
              <a:t>Marcelo Belinati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Prefeito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gabprefeito@londrina.pr.gov.br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4617b"/>
                </a:solidFill>
                <a:latin typeface="Calibri"/>
              </a:rPr>
              <a:t>Secretaria  Municipal De Assistência Social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2800">
                <a:solidFill>
                  <a:srgbClr val="000000"/>
                </a:solidFill>
                <a:latin typeface="Calibri"/>
              </a:rPr>
              <a:t>Nádia Oliveira de Moura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Secretária Municipal de Assistência Social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Assistencia.social@londrina.pr.gov.br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Josiani S. S. Nogueira – Diretora de Proteção Social Especial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Lucinéia M. Ribeiro – Coordenadora Centro Pop/Abordagem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Marina B. de Andrade – Assessora Técnica DPSE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smas.dpse@londrina.pr.gov.br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704160"/>
            <a:ext cx="8229240" cy="54608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400">
                <a:solidFill>
                  <a:srgbClr val="04617b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1935360"/>
            <a:ext cx="8229240" cy="4445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 </a:t>
            </a:r>
            <a:r>
              <a:rPr lang="pt-BR" sz="2000">
                <a:solidFill>
                  <a:srgbClr val="000000"/>
                </a:solidFill>
                <a:latin typeface="Constantia"/>
              </a:rPr>
              <a:t>Estreitar  a relação com serviços da Saúde mental;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 </a:t>
            </a:r>
            <a:r>
              <a:rPr lang="pt-BR" sz="2000">
                <a:solidFill>
                  <a:srgbClr val="000000"/>
                </a:solidFill>
                <a:latin typeface="Constantia"/>
              </a:rPr>
              <a:t>Aprimorar normas técnicas sobre fluxos entre serviços da Média (Centro Pop /Abordagem / Creas) e Alta Complexidade (Acolhimento Institucional), dentro da Comissão de Acolhimento Adulto;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Ampliação da equipe de Abordagem Social, com referências técnicas;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Ampliação da equipe técnica do Centro Pop, de forma ocorrer o acompanhamento social;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Lançamento Efetivo dos atendimentos diários no Sistema de Informação.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onstantia"/>
              </a:rPr>
              <a:t>              </a:t>
            </a:r>
            <a:endParaRPr/>
          </a:p>
        </p:txBody>
      </p:sp>
      <p:sp>
        <p:nvSpPr>
          <p:cNvPr id="109" name="CustomShape 3"/>
          <p:cNvSpPr/>
          <p:nvPr/>
        </p:nvSpPr>
        <p:spPr>
          <a:xfrm>
            <a:off x="457200" y="704160"/>
            <a:ext cx="8229240" cy="78048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DESAFIOS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704160"/>
            <a:ext cx="8229240" cy="54608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400">
                <a:solidFill>
                  <a:srgbClr val="04617b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571320" y="4284360"/>
            <a:ext cx="8229240" cy="2573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onstantia"/>
              </a:rPr>
              <a:t>     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5400">
                <a:solidFill>
                  <a:srgbClr val="000000"/>
                </a:solidFill>
                <a:latin typeface="Constantia"/>
              </a:rPr>
              <a:t>              </a:t>
            </a:r>
            <a:r>
              <a:rPr lang="pt-BR" sz="2400">
                <a:solidFill>
                  <a:srgbClr val="000000"/>
                </a:solidFill>
                <a:latin typeface="Constantia"/>
              </a:rPr>
              <a:t>”</a:t>
            </a:r>
            <a:r>
              <a:rPr lang="pt-BR" sz="2400">
                <a:solidFill>
                  <a:srgbClr val="000000"/>
                </a:solidFill>
                <a:latin typeface="Constantia"/>
              </a:rPr>
              <a:t>Seja a mudança que você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deseja ver no mundo”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Constantia"/>
              </a:rPr>
              <a:t>Gandhi</a:t>
            </a:r>
            <a:endParaRPr/>
          </a:p>
        </p:txBody>
      </p:sp>
      <p:sp>
        <p:nvSpPr>
          <p:cNvPr id="112" name="CustomShape 3"/>
          <p:cNvSpPr/>
          <p:nvPr/>
        </p:nvSpPr>
        <p:spPr>
          <a:xfrm>
            <a:off x="457200" y="704160"/>
            <a:ext cx="8229240" cy="780480"/>
          </a:xfrm>
          <a:prstGeom prst="rect">
            <a:avLst/>
          </a:prstGeom>
        </p:spPr>
      </p:sp>
      <p:sp>
        <p:nvSpPr>
          <p:cNvPr id="113" name="CustomShape 4"/>
          <p:cNvSpPr/>
          <p:nvPr/>
        </p:nvSpPr>
        <p:spPr>
          <a:xfrm>
            <a:off x="609480" y="856440"/>
            <a:ext cx="2890440" cy="78048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Obrigada!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0" y="0"/>
            <a:ext cx="7372080" cy="620280"/>
          </a:xfrm>
          <a:prstGeom prst="rect">
            <a:avLst/>
          </a:prstGeom>
        </p:spPr>
        <p:txBody>
          <a:bodyPr anchor="ctr" bIns="0" lIns="0" rIns="0" tIns="45000"/>
          <a:p>
            <a:pPr algn="ctr">
              <a:lnSpc>
                <a:spcPct val="90000"/>
              </a:lnSpc>
            </a:pPr>
            <a:r>
              <a:rPr b="1" i="1" lang="pt-BR" sz="3600">
                <a:solidFill>
                  <a:srgbClr val="009dd9"/>
                </a:solidFill>
                <a:latin typeface="Comic Sans MS"/>
              </a:rPr>
              <a:t>Caracterização do Município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179280" y="765000"/>
            <a:ext cx="8713440" cy="644544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700">
                <a:solidFill>
                  <a:srgbClr val="000000"/>
                </a:solidFill>
                <a:latin typeface="Times New Roman"/>
              </a:rPr>
              <a:t>Localização: Norte do Paraná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2700">
                <a:solidFill>
                  <a:srgbClr val="000000"/>
                </a:solidFill>
                <a:latin typeface="Times New Roman"/>
              </a:rPr>
              <a:t>Área:</a:t>
            </a:r>
            <a:r>
              <a:rPr lang="pt-BR" sz="2700">
                <a:solidFill>
                  <a:srgbClr val="000000"/>
                </a:solidFill>
                <a:latin typeface="Times New Roman"/>
              </a:rPr>
              <a:t> 1.652,569 Km² (IBGE, 2015).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700">
                <a:solidFill>
                  <a:srgbClr val="000000"/>
                </a:solidFill>
                <a:latin typeface="Times New Roman"/>
              </a:rPr>
              <a:t>População de Londrina</a:t>
            </a:r>
            <a:r>
              <a:rPr i="1" lang="pt-BR" sz="2700">
                <a:solidFill>
                  <a:srgbClr val="000000"/>
                </a:solidFill>
                <a:latin typeface="Times New Roman"/>
              </a:rPr>
              <a:t> </a:t>
            </a:r>
            <a:r>
              <a:rPr i="1" lang="pt-BR" sz="2400">
                <a:solidFill>
                  <a:srgbClr val="000000"/>
                </a:solidFill>
                <a:latin typeface="Times New Roman"/>
              </a:rPr>
              <a:t>(IBGE – Censo Demográfico 2016): </a:t>
            </a:r>
            <a:r>
              <a:rPr b="1" i="1" lang="pt-BR" sz="2700">
                <a:solidFill>
                  <a:srgbClr val="000000"/>
                </a:solidFill>
                <a:latin typeface="Times New Roman"/>
              </a:rPr>
              <a:t>553.393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700">
                <a:solidFill>
                  <a:srgbClr val="000000"/>
                </a:solidFill>
                <a:latin typeface="Times New Roman"/>
              </a:rPr>
              <a:t>Distritos Administrativos:</a:t>
            </a:r>
            <a:r>
              <a:rPr lang="pt-BR" sz="2700">
                <a:solidFill>
                  <a:srgbClr val="000000"/>
                </a:solidFill>
                <a:latin typeface="Times New Roman"/>
              </a:rPr>
              <a:t> Espírito Santo, Guaravera, Irerê, Lerroville, Maravilha, Paiquerê, São Luiz e Warta.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700">
                <a:solidFill>
                  <a:srgbClr val="000000"/>
                </a:solidFill>
                <a:latin typeface="Times New Roman"/>
              </a:rPr>
              <a:t>Municípios Limítrofes:</a:t>
            </a:r>
            <a:r>
              <a:rPr lang="pt-BR" sz="2700">
                <a:solidFill>
                  <a:srgbClr val="000000"/>
                </a:solidFill>
                <a:latin typeface="Times New Roman"/>
              </a:rPr>
              <a:t> Marilândia do Sul, Apucarana, Arapongas, Assaí, Cambé, Ibiporã, São Jerônimo da Serra, Sertanópolis e Tamarana.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67640" y="2592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Secretaria de Assistência Social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67640" y="134064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3000">
                <a:solidFill>
                  <a:srgbClr val="000000"/>
                </a:solidFill>
                <a:latin typeface="Calibri"/>
              </a:rPr>
              <a:t>Participação ativa no Comitê Gestor do Município POP Rua, no Comitê para o Programa Crack é Possível Vencer; no GT Cenas de Uso; no GT Saúde Mental;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3000">
                <a:solidFill>
                  <a:srgbClr val="000000"/>
                </a:solidFill>
                <a:latin typeface="Calibri"/>
              </a:rPr>
              <a:t>Representatividade nos Conselhos Municipais de direitos: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3000">
                <a:solidFill>
                  <a:srgbClr val="000000"/>
                </a:solidFill>
                <a:latin typeface="Calibri"/>
              </a:rPr>
              <a:t>CMAS, COMAD, CMDCA, Conselho Municipal de Cultura de Paz, Políticas Públicas para Juventude, Promoção da Igualdade Racial, Direito da Mulher, Direito dos idosos, Direitos da Pessoa com Deficiência, Segurança Alimentar, Trabalho, Emprego e Renda, Desenvolvimento Rural, Habitação, Conselho Fiscal da ACESF e Fórum do Trabalho;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28760" y="6429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Acolhimento  Institucional para pessoas adultas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SzPct val="95000"/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Constantia"/>
              </a:rPr>
              <a:t>Estabelecimento de protocolo sobre fluxo de atendimento à População em Situação de Rua pelos serviços Centro POP, o Serviço de Abordagem Social, Serviço de acolhimento institucional adulto, em conjunto com as demais políticas, em especial saúde;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67640" y="2268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pt-BR" sz="4400">
                <a:solidFill>
                  <a:srgbClr val="04617b"/>
                </a:solidFill>
                <a:latin typeface="Calibri"/>
              </a:rPr>
              <a:t>Acolhimento Institucional Adulto</a:t>
            </a:r>
            <a:endParaRPr/>
          </a:p>
        </p:txBody>
      </p:sp>
      <p:graphicFrame>
        <p:nvGraphicFramePr>
          <p:cNvPr id="95" name="Table 2"/>
          <p:cNvGraphicFramePr/>
          <p:nvPr/>
        </p:nvGraphicFramePr>
        <p:xfrm>
          <a:off x="179640" y="1268640"/>
          <a:ext cx="8784720" cy="5166360"/>
        </p:xfrm>
        <a:graphic>
          <a:graphicData uri="http://schemas.openxmlformats.org/drawingml/2006/table">
            <a:tbl>
              <a:tblPr/>
              <a:tblGrid>
                <a:gridCol w="4317840"/>
                <a:gridCol w="818640"/>
                <a:gridCol w="1253880"/>
                <a:gridCol w="1131480"/>
                <a:gridCol w="1262880"/>
              </a:tblGrid>
              <a:tr h="6008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METAS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MDS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6008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Casa do Caminho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1.081,17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1.281,17</a:t>
                      </a:r>
                      <a:endParaRPr/>
                    </a:p>
                  </a:txBody>
                  <a:tcPr/>
                </a:tc>
              </a:tr>
              <a:tr h="6008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Casa do Bom Samaritano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886,76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1086,76</a:t>
                      </a:r>
                      <a:endParaRPr/>
                    </a:p>
                  </a:txBody>
                  <a:tcPr/>
                </a:tc>
              </a:tr>
              <a:tr h="7196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Casa do Bom Samaritano - Residência Inclusiva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1.294,00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1.494,00</a:t>
                      </a:r>
                      <a:endParaRPr/>
                    </a:p>
                  </a:txBody>
                  <a:tcPr/>
                </a:tc>
              </a:tr>
              <a:tr h="107460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Projeto Pão da Vida - masculino(25) e feminino(20)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886,76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1086,76</a:t>
                      </a:r>
                      <a:endParaRPr/>
                    </a:p>
                  </a:txBody>
                  <a:tcPr/>
                </a:tc>
              </a:tr>
              <a:tr h="7196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Projeto Pão da Vida - casa de Passagem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1.573,85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1.773,85</a:t>
                      </a:r>
                      <a:endParaRPr/>
                    </a:p>
                  </a:txBody>
                  <a:tcPr/>
                </a:tc>
              </a:tr>
              <a:tr h="6008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Serviços e Obras Sociais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886,00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R$ 200,00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1.086,00 </a:t>
                      </a:r>
                      <a:endParaRPr/>
                    </a:p>
                  </a:txBody>
                  <a:tcPr/>
                </a:tc>
              </a:tr>
              <a:tr h="71964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Operação Noite Fria - 4 meses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150626,00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150.626,00 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704160"/>
            <a:ext cx="2257200" cy="58140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b="1" lang="pt-BR" sz="3000">
                <a:solidFill>
                  <a:srgbClr val="04617b"/>
                </a:solidFill>
                <a:latin typeface="Calibri"/>
              </a:rPr>
              <a:t>CENTRO POP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935360"/>
            <a:ext cx="3900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6 A.S.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2 T.O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1 PSIC.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1 PEDAG.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3 TGP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1 COORD. TECNICA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1 COORD. ADM.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1 ESTAG. COM.SOCIAL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3 SERVIÇOS GERAIS</a:t>
            </a:r>
            <a:endParaRPr/>
          </a:p>
        </p:txBody>
      </p:sp>
      <p:sp>
        <p:nvSpPr>
          <p:cNvPr id="98" name="CustomShape 3"/>
          <p:cNvSpPr/>
          <p:nvPr/>
        </p:nvSpPr>
        <p:spPr>
          <a:xfrm>
            <a:off x="4929120" y="857160"/>
            <a:ext cx="2257200" cy="58140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b="1" lang="pt-BR" sz="3000">
                <a:solidFill>
                  <a:srgbClr val="04617b"/>
                </a:solidFill>
                <a:latin typeface="Calibri"/>
              </a:rPr>
              <a:t>ABORDAGEM</a:t>
            </a:r>
            <a:endParaRPr/>
          </a:p>
        </p:txBody>
      </p:sp>
      <p:sp>
        <p:nvSpPr>
          <p:cNvPr id="99" name="CustomShape 4"/>
          <p:cNvSpPr/>
          <p:nvPr/>
        </p:nvSpPr>
        <p:spPr>
          <a:xfrm>
            <a:off x="4643280" y="1928880"/>
            <a:ext cx="3900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2 A.S.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22 AUX.EDUC.</a:t>
            </a: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4 MOT.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929120" y="357120"/>
            <a:ext cx="3614400" cy="9284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50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50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5000">
                <a:solidFill>
                  <a:srgbClr val="04617b"/>
                </a:solidFill>
                <a:latin typeface="Calibri"/>
              </a:rPr>
              <a:t>CENTRO POP Londrina</a:t>
            </a:r>
            <a:endParaRPr/>
          </a:p>
        </p:txBody>
      </p:sp>
      <p:pic>
        <p:nvPicPr>
          <p:cNvPr descr="" id="101" name="Espaço Reservado para Conteúdo 3"/>
          <p:cNvPicPr/>
          <p:nvPr/>
        </p:nvPicPr>
        <p:blipFill>
          <a:blip r:embed="rId1"/>
          <a:stretch>
            <a:fillRect/>
          </a:stretch>
        </p:blipFill>
        <p:spPr>
          <a:xfrm>
            <a:off x="285840" y="714240"/>
            <a:ext cx="3809520" cy="2666520"/>
          </a:xfrm>
          <a:prstGeom prst="rect">
            <a:avLst/>
          </a:prstGeom>
        </p:spPr>
      </p:pic>
      <p:pic>
        <p:nvPicPr>
          <p:cNvPr descr="" id="102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4929120" y="3714840"/>
            <a:ext cx="3285720" cy="221112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704160"/>
            <a:ext cx="8229240" cy="65268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b="1" lang="pt-BR" sz="4000">
                <a:solidFill>
                  <a:srgbClr val="04617b"/>
                </a:solidFill>
                <a:latin typeface="Calibri"/>
              </a:rPr>
              <a:t>ATENDIMENTOS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Centro POP: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Atendimento Social – Média  148 Semanal – Registro Efetivado: 99;</a:t>
            </a:r>
            <a:endParaRPr/>
          </a:p>
          <a:p>
            <a:pPr>
              <a:lnSpc>
                <a:spcPct val="100000"/>
              </a:lnSpc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Triagem Inicial: 300 Semanal – Registro apenas do Atendimento Social;</a:t>
            </a:r>
            <a:endParaRPr/>
          </a:p>
          <a:p>
            <a:pPr>
              <a:lnSpc>
                <a:spcPct val="100000"/>
              </a:lnSpc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Terapia Ocupacional: Lançado 40 atendimentos ao mês;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Abordagem Social: 333 (RMA Janeiro/2017)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571320" y="35712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 algn="ctr">
              <a:lnSpc>
                <a:spcPct val="100000"/>
              </a:lnSpc>
            </a:pPr>
            <a:r>
              <a:rPr lang="pt-BR" sz="50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5000">
                <a:solidFill>
                  <a:srgbClr val="04617b"/>
                </a:solidFill>
                <a:latin typeface="Calibri"/>
              </a:rPr>
              <a:t>
</a:t>
            </a:r>
            <a:r>
              <a:rPr lang="pt-BR" sz="5000">
                <a:solidFill>
                  <a:srgbClr val="04617b"/>
                </a:solidFill>
                <a:latin typeface="Calibri"/>
              </a:rPr>
              <a:t>AVANÇOS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Construção do Centro POP;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Equipe Abordagem Social Municipalizada;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Equipe de Abordagem de Crianças e Adolescentes em situação de rua;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Referência Técnica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95000"/>
              <a:buFont charset="2" typeface="Wingdings 2"/>
              <a:buChar char=""/>
            </a:pPr>
            <a:r>
              <a:rPr lang="pt-BR" sz="2600">
                <a:solidFill>
                  <a:srgbClr val="000000"/>
                </a:solidFill>
                <a:latin typeface="Constantia"/>
              </a:rPr>
              <a:t>Coordenação Administrativa Centro Pop/Abordagem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